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Lst>
  <p:sldSz cy="5143500" cx="9144000"/>
  <p:notesSz cx="6858000" cy="9144000"/>
  <p:embeddedFontLst>
    <p:embeddedFont>
      <p:font typeface="Raleway"/>
      <p:regular r:id="rId148"/>
      <p:bold r:id="rId149"/>
      <p:italic r:id="rId150"/>
      <p:boldItalic r:id="rId151"/>
    </p:embeddedFont>
    <p:embeddedFont>
      <p:font typeface="Roboto"/>
      <p:regular r:id="rId152"/>
      <p:bold r:id="rId153"/>
      <p:italic r:id="rId154"/>
      <p:boldItalic r:id="rId155"/>
    </p:embeddedFont>
    <p:embeddedFont>
      <p:font typeface="Source Sans 3"/>
      <p:regular r:id="rId156"/>
      <p:bold r:id="rId157"/>
      <p:italic r:id="rId158"/>
      <p:boldItalic r:id="rId1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Raleway-italic.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Raleway-bold.fntdata"/><Relationship Id="rId4" Type="http://schemas.openxmlformats.org/officeDocument/2006/relationships/slideMaster" Target="slideMasters/slideMaster1.xml"/><Relationship Id="rId148" Type="http://schemas.openxmlformats.org/officeDocument/2006/relationships/font" Target="fonts/Raleway-regular.fntdata"/><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SourceSans3-boldItalic.fntdata"/><Relationship Id="rId59" Type="http://schemas.openxmlformats.org/officeDocument/2006/relationships/slide" Target="slides/slide54.xml"/><Relationship Id="rId154" Type="http://schemas.openxmlformats.org/officeDocument/2006/relationships/font" Target="fonts/Roboto-italic.fntdata"/><Relationship Id="rId58" Type="http://schemas.openxmlformats.org/officeDocument/2006/relationships/slide" Target="slides/slide53.xml"/><Relationship Id="rId153" Type="http://schemas.openxmlformats.org/officeDocument/2006/relationships/font" Target="fonts/Roboto-bold.fntdata"/><Relationship Id="rId152" Type="http://schemas.openxmlformats.org/officeDocument/2006/relationships/font" Target="fonts/Roboto-regular.fntdata"/><Relationship Id="rId151" Type="http://schemas.openxmlformats.org/officeDocument/2006/relationships/font" Target="fonts/Raleway-boldItalic.fntdata"/><Relationship Id="rId158" Type="http://schemas.openxmlformats.org/officeDocument/2006/relationships/font" Target="fonts/SourceSans3-italic.fntdata"/><Relationship Id="rId157" Type="http://schemas.openxmlformats.org/officeDocument/2006/relationships/font" Target="fonts/SourceSans3-bold.fntdata"/><Relationship Id="rId156" Type="http://schemas.openxmlformats.org/officeDocument/2006/relationships/font" Target="fonts/SourceSans3-regular.fntdata"/><Relationship Id="rId155"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6ea1b3a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6ea1b3a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bf1f7a47c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bf1f7a47c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bf1f7a47c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bf1f7a47c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66fd6618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66fd6618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bcce770ba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bcce770ba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b1cb4129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b1cb4129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66ed6d431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66ed6d431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66ed6d431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66ed6d431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66ed6d43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66ed6d43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6ed6d431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6ed6d43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b401695f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b401695f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6ea1b3aa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6ea1b3aa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6792021d6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6792021d6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68ee6956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68ee6956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68ee6956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68ee6956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68ee6956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68ee6956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68ee6956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68ee6956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baf837a65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baf837a65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baf837a65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baf837a65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baf837a65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baf837a65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bc8bb50a8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bc8bb50a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f3039be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f3039be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6ea1b3aa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6ea1b3aa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bc8bb50a8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bc8bb50a8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bc8bb50a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bc8bb50a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bc8bb50a8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bc8bb50a8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b65e59223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b65e5922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6864751d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6864751d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b1cb41297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b1cb41297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b1d72d6c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b1d72d6c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Hugging Face for resolving machine learning problems related to underprediction of the models from readings.</a:t>
            </a:r>
            <a:endParaRPr/>
          </a:p>
          <a:p>
            <a:pPr indent="0" lvl="0" marL="0" rtl="0" algn="l">
              <a:spcBef>
                <a:spcPts val="0"/>
              </a:spcBef>
              <a:spcAft>
                <a:spcPts val="0"/>
              </a:spcAft>
              <a:buNone/>
            </a:pPr>
            <a:r>
              <a:rPr lang="en"/>
              <a:t>Using 5mins data is more reliable.</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66ea1b3aa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66ea1b3aa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b41bf4eee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b41bf4eee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b41bf4eee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b41bf4eee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782fef02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782fef02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b41bf4eee7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b41bf4eee7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said last time we should use the 5 minutes cadence for OMNI dataset, however the SuperMAG data set is used in 1 min cadence. So should we preprocessing the SuperMAG data so that it is also in the 5 min cadence or we should use 1 min cadence of OMNI?</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6792021d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6792021d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6792021d68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6792021d68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baeee24b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baeee24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baeee24b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baeee24b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baeee24b6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baeee24b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bcce770b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bcce770b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bcce770b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bcce770b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bf4a05c8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bf4a05c8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bf4a05c8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bf4a05c8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782fef0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782fef0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bf4a05c82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bf4a05c82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bf492ac12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bf492ac12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bf492ac12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bf492ac12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782fef0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782fef0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782fef02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782fef02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782fef0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782fef0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782fef02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782fef02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8d330ad8f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8d330ad8f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b11d7b29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b11d7b29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8d330ad8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8d330ad8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8d330ad8f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8d330ad8f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8d330ad8f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8d330ad8f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8d330ad8f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8d330ad8f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8d330ad8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8d330ad8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8d330ad8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8d330ad8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8d330ad8f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8d330ad8f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8d330ad8f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8d330ad8f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8d330ad8f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8d330ad8f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8d330ad8f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8d330ad8f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b1cb4129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b1cb4129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8d330ad8f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8d330ad8f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8d330ad8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8d330ad8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8d330ad8f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8d330ad8f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8d330ad8f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8d330ad8f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8d330ad8f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8d330ad8f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8d330ad8f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8d330ad8f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8d330ad8f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8d330ad8f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8d330ad8f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8d330ad8f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8d330ad8f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8d330ad8f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68d330ad8f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68d330ad8f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1d72d6cd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1d72d6cd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8d330ad8f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8d330ad8f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8d330ad8f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8d330ad8f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aa916fbb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aa916fbb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aa916fbb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aa916fbb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baa916fbb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baa916fbb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aa916fb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baa916fb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baa916fb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baa916fb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baa916fb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baa916fb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baa916fbb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baa916fbb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9f6cb4a6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69f6cb4a6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1d72d6cd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1d72d6cd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9f6cb4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69f6cb4a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69f6cb4a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69f6cb4a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69f6cb4a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69f6cb4a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69f6cb4a6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69f6cb4a6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9f6cb4a6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9f6cb4a6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69f6cb4a6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69f6cb4a6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9f6cb4a6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9f6cb4a6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9f6cb4a6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9f6cb4a6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69f6cb4a6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69f6cb4a6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9f6cb4a6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9f6cb4a6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1d72d6cd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1d72d6cd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9f6cb4a6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9f6cb4a6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9f6cb4a6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9f6cb4a6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9f6cb4a6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9f6cb4a6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69f6cb4a6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69f6cb4a6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9f6cb4a6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9f6cb4a6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69f6cb4a6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69f6cb4a6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69f6cb4a6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69f6cb4a6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69f6cb4a6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69f6cb4a6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9f6cb4a6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9f6cb4a6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9f6cb4a6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9f6cb4a6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1d72d6cda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1d72d6cda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69f6cb4a6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69f6cb4a6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69f6cb4a6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69f6cb4a6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69f6cb4a6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69f6cb4a6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9f6cb4a6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9f6cb4a6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69f6cb4a6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69f6cb4a6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69f6cb4a6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69f6cb4a6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9f6cb4a6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69f6cb4a6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9f6cb4a6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9f6cb4a6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69f6cb4a6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69f6cb4a6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69f6cb4a6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69f6cb4a6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2e816ea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2e816ea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69f6cb4a6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69f6cb4a6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69f6cb4a6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69f6cb4a6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f1f7a47c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bf1f7a47c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f1f7a47c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bf1f7a47c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bf1f7a47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bf1f7a4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bf1f7a47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bf1f7a47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f1f7a47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bf1f7a47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bf1f7a47c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bf1f7a47c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bf1f7a47c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bf1f7a47c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bf1f7a47c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bf1f7a47c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1d72d6cda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1d72d6cda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bf1f7a47c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bf1f7a47c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bf1f7a47c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bf1f7a47c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bf1f7a47c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bf1f7a47c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bf1f7a47c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bf1f7a47c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bf1f7a47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bf1f7a47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bf1f7a47c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bf1f7a47c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bf1f7a47c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bf1f7a47c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bf1f7a47c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bf1f7a47c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bf1f7a47c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bf1f7a47c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bf1f7a47c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bf1f7a47c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eroportal.nerc.net/" TargetMode="External"/><Relationship Id="rId4" Type="http://schemas.openxmlformats.org/officeDocument/2006/relationships/hyperlink" Target="https://github.com/jack-eddy-symposium/risk-resiliency-spwx/tree/main/data/event_20130531/GIC"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8.png"/><Relationship Id="rId4" Type="http://schemas.openxmlformats.org/officeDocument/2006/relationships/image" Target="../media/image9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zenodo.org/record/4538590"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02.png"/><Relationship Id="rId4"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90.png"/><Relationship Id="rId4" Type="http://schemas.openxmlformats.org/officeDocument/2006/relationships/image" Target="../media/image10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12.png"/><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97.png"/><Relationship Id="rId4" Type="http://schemas.openxmlformats.org/officeDocument/2006/relationships/image" Target="../media/image111.png"/><Relationship Id="rId5" Type="http://schemas.openxmlformats.org/officeDocument/2006/relationships/image" Target="../media/image92.png"/><Relationship Id="rId6" Type="http://schemas.openxmlformats.org/officeDocument/2006/relationships/image" Target="../media/image10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99.png"/><Relationship Id="rId4" Type="http://schemas.openxmlformats.org/officeDocument/2006/relationships/image" Target="../media/image10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1.png"/><Relationship Id="rId4" Type="http://schemas.openxmlformats.org/officeDocument/2006/relationships/image" Target="../media/image10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0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0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18.png"/><Relationship Id="rId4" Type="http://schemas.openxmlformats.org/officeDocument/2006/relationships/image" Target="../media/image11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2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3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26.png"/><Relationship Id="rId4" Type="http://schemas.openxmlformats.org/officeDocument/2006/relationships/image" Target="../media/image12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3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2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27.png"/><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3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2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bitbucket.org/lbl-cascade/climextremes-dev/src/mas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Weekly Slides</a:t>
            </a:r>
            <a:endParaRPr/>
          </a:p>
        </p:txBody>
      </p:sp>
      <p:sp>
        <p:nvSpPr>
          <p:cNvPr id="59" name="Google Shape;59;p13"/>
          <p:cNvSpPr txBox="1"/>
          <p:nvPr>
            <p:ph idx="1" type="subTitle"/>
          </p:nvPr>
        </p:nvSpPr>
        <p:spPr>
          <a:xfrm>
            <a:off x="901775" y="3284425"/>
            <a:ext cx="7536600" cy="10692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0"/>
              </a:spcAft>
              <a:buNone/>
            </a:pPr>
            <a:r>
              <a:rPr lang="en">
                <a:solidFill>
                  <a:schemeClr val="lt1"/>
                </a:solidFill>
              </a:rPr>
              <a:t>University of Washington</a:t>
            </a:r>
            <a:endParaRPr>
              <a:solidFill>
                <a:schemeClr val="lt1"/>
              </a:solidFill>
            </a:endParaRPr>
          </a:p>
          <a:p>
            <a:pPr indent="0" lvl="0" marL="0" rtl="0" algn="r">
              <a:spcBef>
                <a:spcPts val="0"/>
              </a:spcBef>
              <a:spcAft>
                <a:spcPts val="0"/>
              </a:spcAft>
              <a:buNone/>
            </a:pPr>
            <a:r>
              <a:rPr lang="en">
                <a:solidFill>
                  <a:schemeClr val="lt1"/>
                </a:solidFill>
              </a:rPr>
              <a:t>ENGINE TEAM - NASA JPL</a:t>
            </a:r>
            <a:endParaRPr>
              <a:solidFill>
                <a:schemeClr val="lt1"/>
              </a:solidFill>
            </a:endParaRPr>
          </a:p>
          <a:p>
            <a:pPr indent="0" lvl="0" marL="0" rtl="0" algn="r">
              <a:spcBef>
                <a:spcPts val="0"/>
              </a:spcBef>
              <a:spcAft>
                <a:spcPts val="0"/>
              </a:spcAft>
              <a:buNone/>
            </a:pPr>
            <a:r>
              <a:rPr lang="en">
                <a:solidFill>
                  <a:schemeClr val="lt1"/>
                </a:solidFill>
              </a:rPr>
              <a:t>04 MAR </a:t>
            </a:r>
            <a:r>
              <a:rPr lang="en">
                <a:solidFill>
                  <a:schemeClr val="lt1"/>
                </a:solidFill>
              </a:rPr>
              <a:t>2024</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2"/>
          <p:cNvPicPr preferRelativeResize="0"/>
          <p:nvPr/>
        </p:nvPicPr>
        <p:blipFill>
          <a:blip r:embed="rId3">
            <a:alphaModFix/>
          </a:blip>
          <a:stretch>
            <a:fillRect/>
          </a:stretch>
        </p:blipFill>
        <p:spPr>
          <a:xfrm>
            <a:off x="0" y="0"/>
            <a:ext cx="9144000" cy="5143500"/>
          </a:xfrm>
          <a:prstGeom prst="rect">
            <a:avLst/>
          </a:prstGeom>
          <a:noFill/>
          <a:ln cap="flat" cmpd="sng" w="9525">
            <a:solidFill>
              <a:srgbClr val="E7E7E7"/>
            </a:solidFill>
            <a:prstDash val="solid"/>
            <a:round/>
            <a:headEnd len="sm" w="sm" type="none"/>
            <a:tailEnd len="sm" w="sm" type="none"/>
          </a:ln>
        </p:spPr>
      </p:pic>
      <p:sp>
        <p:nvSpPr>
          <p:cNvPr id="127" name="Google Shape;127;p22"/>
          <p:cNvSpPr txBox="1"/>
          <p:nvPr/>
        </p:nvSpPr>
        <p:spPr>
          <a:xfrm>
            <a:off x="4000425" y="47525"/>
            <a:ext cx="51435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Density of power-grid incidences all time</a:t>
            </a:r>
            <a:endParaRPr sz="1800">
              <a:solidFill>
                <a:schemeClr val="lt1"/>
              </a:solidFill>
              <a:latin typeface="Source Sans Pro"/>
              <a:ea typeface="Source Sans Pro"/>
              <a:cs typeface="Source Sans Pro"/>
              <a:sym typeface="Source Sans Pro"/>
            </a:endParaRPr>
          </a:p>
        </p:txBody>
      </p:sp>
      <p:sp>
        <p:nvSpPr>
          <p:cNvPr id="128" name="Google Shape;128;p22"/>
          <p:cNvSpPr txBox="1"/>
          <p:nvPr/>
        </p:nvSpPr>
        <p:spPr>
          <a:xfrm>
            <a:off x="1452775" y="4652925"/>
            <a:ext cx="79785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Data Source: North America power-grid anamolies, x NERC 1940 A.D.- 2000 A.D. </a:t>
            </a:r>
            <a:endParaRPr sz="1800">
              <a:solidFill>
                <a:schemeClr val="lt1"/>
              </a:solidFill>
              <a:latin typeface="Source Sans Pro"/>
              <a:ea typeface="Source Sans Pro"/>
              <a:cs typeface="Source Sans Pro"/>
              <a:sym typeface="Source Sans Pro"/>
            </a:endParaRPr>
          </a:p>
        </p:txBody>
      </p:sp>
      <p:sp>
        <p:nvSpPr>
          <p:cNvPr id="129" name="Google Shape;129;p22"/>
          <p:cNvSpPr txBox="1"/>
          <p:nvPr/>
        </p:nvSpPr>
        <p:spPr>
          <a:xfrm>
            <a:off x="604500" y="2694500"/>
            <a:ext cx="965700" cy="328500"/>
          </a:xfrm>
          <a:prstGeom prst="rect">
            <a:avLst/>
          </a:prstGeom>
          <a:solidFill>
            <a:srgbClr val="E7E7E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highlight>
                  <a:srgbClr val="E7E7E7"/>
                </a:highlight>
                <a:latin typeface="Source Sans Pro"/>
                <a:ea typeface="Source Sans Pro"/>
                <a:cs typeface="Source Sans Pro"/>
                <a:sym typeface="Source Sans Pro"/>
              </a:rPr>
              <a:t>Layer</a:t>
            </a:r>
            <a:endParaRPr sz="1800">
              <a:solidFill>
                <a:schemeClr val="dk2"/>
              </a:solidFill>
              <a:highlight>
                <a:srgbClr val="E7E7E7"/>
              </a:highlight>
              <a:latin typeface="Source Sans Pro"/>
              <a:ea typeface="Source Sans Pro"/>
              <a:cs typeface="Source Sans Pro"/>
              <a:sym typeface="Source Sans Pro"/>
            </a:endParaRPr>
          </a:p>
        </p:txBody>
      </p:sp>
      <p:sp>
        <p:nvSpPr>
          <p:cNvPr id="130" name="Google Shape;130;p22"/>
          <p:cNvSpPr txBox="1"/>
          <p:nvPr/>
        </p:nvSpPr>
        <p:spPr>
          <a:xfrm>
            <a:off x="604500" y="3673200"/>
            <a:ext cx="965700" cy="181800"/>
          </a:xfrm>
          <a:prstGeom prst="rect">
            <a:avLst/>
          </a:prstGeom>
          <a:solidFill>
            <a:srgbClr val="E7E7E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highlight>
                <a:srgbClr val="E7E7E7"/>
              </a:highlight>
              <a:latin typeface="Source Sans Pro"/>
              <a:ea typeface="Source Sans Pro"/>
              <a:cs typeface="Source Sans Pro"/>
              <a:sym typeface="Source Sans Pro"/>
            </a:endParaRPr>
          </a:p>
        </p:txBody>
      </p:sp>
      <p:sp>
        <p:nvSpPr>
          <p:cNvPr id="131" name="Google Shape;131;p22"/>
          <p:cNvSpPr txBox="1"/>
          <p:nvPr/>
        </p:nvSpPr>
        <p:spPr>
          <a:xfrm>
            <a:off x="604500" y="3129275"/>
            <a:ext cx="965700" cy="181800"/>
          </a:xfrm>
          <a:prstGeom prst="rect">
            <a:avLst/>
          </a:prstGeom>
          <a:solidFill>
            <a:srgbClr val="E7E7E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highlight>
                <a:srgbClr val="E7E7E7"/>
              </a:highlight>
              <a:latin typeface="Source Sans Pro"/>
              <a:ea typeface="Source Sans Pro"/>
              <a:cs typeface="Source Sans Pro"/>
              <a:sym typeface="Source Sans Pr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820" name="Shape 820"/>
        <p:cNvGrpSpPr/>
        <p:nvPr/>
      </p:nvGrpSpPr>
      <p:grpSpPr>
        <a:xfrm>
          <a:off x="0" y="0"/>
          <a:ext cx="0" cy="0"/>
          <a:chOff x="0" y="0"/>
          <a:chExt cx="0" cy="0"/>
        </a:xfrm>
      </p:grpSpPr>
      <p:sp>
        <p:nvSpPr>
          <p:cNvPr id="821" name="Google Shape;821;p11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r>
              <a:rPr lang="en"/>
              <a:t> and Tools</a:t>
            </a:r>
            <a:endParaRPr/>
          </a:p>
        </p:txBody>
      </p:sp>
      <p:sp>
        <p:nvSpPr>
          <p:cNvPr id="822" name="Google Shape;822;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NERC: </a:t>
            </a:r>
            <a:r>
              <a:rPr lang="en" u="sng">
                <a:solidFill>
                  <a:schemeClr val="lt1"/>
                </a:solidFill>
                <a:hlinkClick r:id="rId3">
                  <a:extLst>
                    <a:ext uri="{A12FA001-AC4F-418D-AE19-62706E023703}">
                      <ahyp:hlinkClr val="tx"/>
                    </a:ext>
                  </a:extLst>
                </a:hlinkClick>
              </a:rPr>
              <a:t>https://eroportal.nerc.net/</a:t>
            </a:r>
            <a:endParaRPr>
              <a:solidFill>
                <a:schemeClr val="lt1"/>
              </a:solidFill>
            </a:endParaRPr>
          </a:p>
          <a:p>
            <a:pPr indent="0" lvl="0" marL="0" rtl="0" algn="l">
              <a:spcBef>
                <a:spcPts val="1200"/>
              </a:spcBef>
              <a:spcAft>
                <a:spcPts val="0"/>
              </a:spcAft>
              <a:buNone/>
            </a:pPr>
            <a:r>
              <a:rPr lang="en"/>
              <a:t>Ryan’s Github: </a:t>
            </a:r>
            <a:r>
              <a:rPr lang="en" u="sng">
                <a:solidFill>
                  <a:schemeClr val="lt1"/>
                </a:solidFill>
                <a:hlinkClick r:id="rId4">
                  <a:extLst>
                    <a:ext uri="{A12FA001-AC4F-418D-AE19-62706E023703}">
                      <ahyp:hlinkClr val="tx"/>
                    </a:ext>
                  </a:extLst>
                </a:hlinkClick>
              </a:rPr>
              <a:t>https://github.com/jack-eddy-symposium/risk-resiliency-spwx/tree/main/data/event_20130531/GIC</a:t>
            </a:r>
            <a:endParaRPr>
              <a:solidFill>
                <a:schemeClr val="lt1"/>
              </a:solidFill>
            </a:endParaRPr>
          </a:p>
          <a:p>
            <a:pPr indent="0" lvl="0" marL="0" rtl="0" algn="l">
              <a:spcBef>
                <a:spcPts val="1200"/>
              </a:spcBef>
              <a:spcAft>
                <a:spcPts val="0"/>
              </a:spcAft>
              <a:buNone/>
            </a:pPr>
            <a:r>
              <a:rPr lang="en"/>
              <a:t>Python</a:t>
            </a:r>
            <a:endParaRPr/>
          </a:p>
          <a:p>
            <a:pPr indent="0" lvl="0" marL="0" rtl="0" algn="l">
              <a:spcBef>
                <a:spcPts val="1200"/>
              </a:spcBef>
              <a:spcAft>
                <a:spcPts val="1200"/>
              </a:spcAft>
              <a:buNone/>
            </a:pPr>
            <a:r>
              <a:rPr lang="en"/>
              <a:t>Excel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826" name="Shape 826"/>
        <p:cNvGrpSpPr/>
        <p:nvPr/>
      </p:nvGrpSpPr>
      <p:grpSpPr>
        <a:xfrm>
          <a:off x="0" y="0"/>
          <a:ext cx="0" cy="0"/>
          <a:chOff x="0" y="0"/>
          <a:chExt cx="0" cy="0"/>
        </a:xfrm>
      </p:grpSpPr>
      <p:sp>
        <p:nvSpPr>
          <p:cNvPr id="827" name="Google Shape;827;p113"/>
          <p:cNvSpPr txBox="1"/>
          <p:nvPr>
            <p:ph type="title"/>
          </p:nvPr>
        </p:nvSpPr>
        <p:spPr>
          <a:xfrm>
            <a:off x="3490825" y="22600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4"/>
          <p:cNvSpPr txBox="1"/>
          <p:nvPr>
            <p:ph type="title"/>
          </p:nvPr>
        </p:nvSpPr>
        <p:spPr>
          <a:xfrm>
            <a:off x="311700" y="156975"/>
            <a:ext cx="8520600" cy="911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990"/>
              <a:buFont typeface="Arial"/>
              <a:buNone/>
            </a:pPr>
            <a:r>
              <a:rPr b="0" lang="en" sz="1280">
                <a:highlight>
                  <a:srgbClr val="FFFFFF"/>
                </a:highlight>
                <a:latin typeface="Roboto"/>
                <a:ea typeface="Roboto"/>
                <a:cs typeface="Roboto"/>
                <a:sym typeface="Roboto"/>
              </a:rPr>
              <a:t>Traditionally Extreme Value Types recognizes two types of extreme values:</a:t>
            </a:r>
            <a:endParaRPr b="0" sz="1280">
              <a:highlight>
                <a:srgbClr val="FFFFFF"/>
              </a:highlight>
              <a:latin typeface="Roboto"/>
              <a:ea typeface="Roboto"/>
              <a:cs typeface="Roboto"/>
              <a:sym typeface="Roboto"/>
            </a:endParaRPr>
          </a:p>
          <a:p>
            <a:pPr indent="-309880" lvl="0" marL="736600" rtl="0" algn="l">
              <a:lnSpc>
                <a:spcPct val="115000"/>
              </a:lnSpc>
              <a:spcBef>
                <a:spcPts val="1200"/>
              </a:spcBef>
              <a:spcAft>
                <a:spcPts val="0"/>
              </a:spcAft>
              <a:buSzPts val="1280"/>
              <a:buFont typeface="Roboto"/>
              <a:buChar char="●"/>
            </a:pPr>
            <a:r>
              <a:rPr b="0" lang="en" sz="1280">
                <a:highlight>
                  <a:srgbClr val="FFFFFF"/>
                </a:highlight>
                <a:latin typeface="Roboto"/>
                <a:ea typeface="Roboto"/>
                <a:cs typeface="Roboto"/>
                <a:sym typeface="Roboto"/>
              </a:rPr>
              <a:t>Block maxima </a:t>
            </a:r>
            <a:r>
              <a:rPr b="0" lang="en" sz="1280">
                <a:highlight>
                  <a:srgbClr val="FFFFFF"/>
                </a:highlight>
                <a:latin typeface="Roboto"/>
                <a:ea typeface="Roboto"/>
                <a:cs typeface="Roboto"/>
                <a:sym typeface="Roboto"/>
              </a:rPr>
              <a:t>(minima) </a:t>
            </a:r>
            <a:r>
              <a:rPr b="0" lang="en" sz="1280">
                <a:highlight>
                  <a:srgbClr val="FFFFFF"/>
                </a:highlight>
                <a:latin typeface="Roboto"/>
                <a:ea typeface="Roboto"/>
                <a:cs typeface="Roboto"/>
                <a:sym typeface="Roboto"/>
              </a:rPr>
              <a:t>(BM)</a:t>
            </a:r>
            <a:endParaRPr b="0" sz="1280">
              <a:highlight>
                <a:srgbClr val="FFFFFF"/>
              </a:highlight>
              <a:latin typeface="Roboto"/>
              <a:ea typeface="Roboto"/>
              <a:cs typeface="Roboto"/>
              <a:sym typeface="Roboto"/>
            </a:endParaRPr>
          </a:p>
          <a:p>
            <a:pPr indent="-309880" lvl="0" marL="736600" rtl="0" algn="l">
              <a:lnSpc>
                <a:spcPct val="115000"/>
              </a:lnSpc>
              <a:spcBef>
                <a:spcPts val="0"/>
              </a:spcBef>
              <a:spcAft>
                <a:spcPts val="0"/>
              </a:spcAft>
              <a:buSzPts val="1280"/>
              <a:buFont typeface="Roboto"/>
              <a:buChar char="●"/>
            </a:pPr>
            <a:r>
              <a:rPr b="0" lang="en" sz="1280">
                <a:highlight>
                  <a:srgbClr val="FFFFFF"/>
                </a:highlight>
                <a:latin typeface="Roboto"/>
                <a:ea typeface="Roboto"/>
                <a:cs typeface="Roboto"/>
                <a:sym typeface="Roboto"/>
              </a:rPr>
              <a:t>Peaks over threshold (POT)</a:t>
            </a:r>
            <a:endParaRPr b="0" sz="1280">
              <a:highlight>
                <a:srgbClr val="FFFFFF"/>
              </a:highlight>
              <a:latin typeface="Roboto"/>
              <a:ea typeface="Roboto"/>
              <a:cs typeface="Roboto"/>
              <a:sym typeface="Roboto"/>
            </a:endParaRPr>
          </a:p>
          <a:p>
            <a:pPr indent="0" lvl="0" marL="0" rtl="0" algn="l">
              <a:spcBef>
                <a:spcPts val="1800"/>
              </a:spcBef>
              <a:spcAft>
                <a:spcPts val="0"/>
              </a:spcAft>
              <a:buSzPts val="990"/>
              <a:buNone/>
            </a:pPr>
            <a:r>
              <a:t/>
            </a:r>
            <a:endParaRPr sz="2900"/>
          </a:p>
        </p:txBody>
      </p:sp>
      <p:sp>
        <p:nvSpPr>
          <p:cNvPr id="833" name="Google Shape;833;p114"/>
          <p:cNvSpPr txBox="1"/>
          <p:nvPr>
            <p:ph idx="1" type="body"/>
          </p:nvPr>
        </p:nvSpPr>
        <p:spPr>
          <a:xfrm>
            <a:off x="311700" y="4320125"/>
            <a:ext cx="8520600" cy="30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2"/>
              </a:buClr>
              <a:buSzPts val="275"/>
              <a:buFont typeface="Arial"/>
              <a:buNone/>
            </a:pPr>
            <a:r>
              <a:rPr lang="en" sz="1250"/>
              <a:t>A third approach the so-called r-largest order statistics represents a compromise between the block maxima and peak over threshold approach.</a:t>
            </a:r>
            <a:endParaRPr sz="1250"/>
          </a:p>
          <a:p>
            <a:pPr indent="0" lvl="0" marL="0" rtl="0" algn="l">
              <a:lnSpc>
                <a:spcPct val="95000"/>
              </a:lnSpc>
              <a:spcBef>
                <a:spcPts val="1200"/>
              </a:spcBef>
              <a:spcAft>
                <a:spcPts val="1200"/>
              </a:spcAft>
              <a:buSzPts val="275"/>
              <a:buNone/>
            </a:pPr>
            <a:r>
              <a:t/>
            </a:r>
            <a:endParaRPr sz="1250"/>
          </a:p>
        </p:txBody>
      </p:sp>
      <p:pic>
        <p:nvPicPr>
          <p:cNvPr id="834" name="Google Shape;834;p114"/>
          <p:cNvPicPr preferRelativeResize="0"/>
          <p:nvPr/>
        </p:nvPicPr>
        <p:blipFill>
          <a:blip r:embed="rId3">
            <a:alphaModFix/>
          </a:blip>
          <a:stretch>
            <a:fillRect/>
          </a:stretch>
        </p:blipFill>
        <p:spPr>
          <a:xfrm>
            <a:off x="0" y="1296975"/>
            <a:ext cx="4655174" cy="2716650"/>
          </a:xfrm>
          <a:prstGeom prst="rect">
            <a:avLst/>
          </a:prstGeom>
          <a:noFill/>
          <a:ln>
            <a:noFill/>
          </a:ln>
        </p:spPr>
      </p:pic>
      <p:pic>
        <p:nvPicPr>
          <p:cNvPr id="835" name="Google Shape;835;p114"/>
          <p:cNvPicPr preferRelativeResize="0"/>
          <p:nvPr/>
        </p:nvPicPr>
        <p:blipFill>
          <a:blip r:embed="rId4">
            <a:alphaModFix/>
          </a:blip>
          <a:stretch>
            <a:fillRect/>
          </a:stretch>
        </p:blipFill>
        <p:spPr>
          <a:xfrm>
            <a:off x="4786175" y="1296976"/>
            <a:ext cx="4571158" cy="27166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5"/>
          <p:cNvSpPr txBox="1"/>
          <p:nvPr>
            <p:ph type="title"/>
          </p:nvPr>
        </p:nvSpPr>
        <p:spPr>
          <a:xfrm>
            <a:off x="0" y="0"/>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00"/>
              <a:t>POT</a:t>
            </a:r>
            <a:endParaRPr sz="2300"/>
          </a:p>
        </p:txBody>
      </p:sp>
      <p:sp>
        <p:nvSpPr>
          <p:cNvPr id="841" name="Google Shape;841;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2" name="Google Shape;842;p115"/>
          <p:cNvPicPr preferRelativeResize="0"/>
          <p:nvPr/>
        </p:nvPicPr>
        <p:blipFill rotWithShape="1">
          <a:blip r:embed="rId3">
            <a:alphaModFix/>
          </a:blip>
          <a:srcRect b="0" l="0" r="0" t="6725"/>
          <a:stretch/>
        </p:blipFill>
        <p:spPr>
          <a:xfrm>
            <a:off x="0" y="393775"/>
            <a:ext cx="8599101" cy="479762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Objective</a:t>
            </a:r>
            <a:r>
              <a:rPr lang="en"/>
              <a:t>: To quantify the magnitude and impact of Geomagnetically Induced Currents (GIC) on U.S power grid.</a:t>
            </a:r>
            <a:endParaRPr/>
          </a:p>
          <a:p>
            <a:pPr indent="-334327" lvl="0" marL="457200" rtl="0" algn="l">
              <a:spcBef>
                <a:spcPts val="0"/>
              </a:spcBef>
              <a:spcAft>
                <a:spcPts val="0"/>
              </a:spcAft>
              <a:buSzPct val="100000"/>
              <a:buChar char="●"/>
            </a:pPr>
            <a:r>
              <a:rPr b="1" lang="en"/>
              <a:t>Approach</a:t>
            </a:r>
            <a:r>
              <a:rPr lang="en"/>
              <a:t>: </a:t>
            </a:r>
            <a:endParaRPr/>
          </a:p>
          <a:p>
            <a:pPr indent="-310832" lvl="1" marL="914400" rtl="0" algn="l">
              <a:spcBef>
                <a:spcPts val="0"/>
              </a:spcBef>
              <a:spcAft>
                <a:spcPts val="0"/>
              </a:spcAft>
              <a:buSzPct val="100000"/>
              <a:buChar char="○"/>
            </a:pPr>
            <a:r>
              <a:rPr lang="en"/>
              <a:t>Use wavelet decomposition on magnetic field &amp; GIC data to determine significant changes </a:t>
            </a:r>
            <a:endParaRPr/>
          </a:p>
          <a:p>
            <a:pPr indent="-310832" lvl="1" marL="914400" rtl="0" algn="l">
              <a:spcBef>
                <a:spcPts val="0"/>
              </a:spcBef>
              <a:spcAft>
                <a:spcPts val="0"/>
              </a:spcAft>
              <a:buSzPct val="100000"/>
              <a:buChar char="○"/>
            </a:pPr>
            <a:r>
              <a:rPr lang="en"/>
              <a:t>Cross -correlation with U.S power grid data </a:t>
            </a:r>
            <a:endParaRPr/>
          </a:p>
          <a:p>
            <a:pPr indent="-310832" lvl="2" marL="1371600" rtl="0" algn="l">
              <a:spcBef>
                <a:spcPts val="0"/>
              </a:spcBef>
              <a:spcAft>
                <a:spcPts val="0"/>
              </a:spcAft>
              <a:buSzPct val="100000"/>
              <a:buChar char="■"/>
            </a:pPr>
            <a:r>
              <a:rPr lang="en"/>
              <a:t>Perhaps, need e</a:t>
            </a:r>
            <a:r>
              <a:rPr lang="en"/>
              <a:t>stimation of ground conductivity</a:t>
            </a:r>
            <a:endParaRPr/>
          </a:p>
          <a:p>
            <a:pPr indent="-334327" lvl="0" marL="457200" rtl="0" algn="l">
              <a:spcBef>
                <a:spcPts val="0"/>
              </a:spcBef>
              <a:spcAft>
                <a:spcPts val="0"/>
              </a:spcAft>
              <a:buSzPct val="100000"/>
              <a:buChar char="●"/>
            </a:pPr>
            <a:r>
              <a:rPr b="1" lang="en"/>
              <a:t>Datasets</a:t>
            </a:r>
            <a:r>
              <a:rPr lang="en"/>
              <a:t>:</a:t>
            </a:r>
            <a:endParaRPr/>
          </a:p>
          <a:p>
            <a:pPr indent="-310832" lvl="1" marL="914400" rtl="0" algn="l">
              <a:spcBef>
                <a:spcPts val="0"/>
              </a:spcBef>
              <a:spcAft>
                <a:spcPts val="0"/>
              </a:spcAft>
              <a:buSzPct val="100000"/>
              <a:buChar char="○"/>
            </a:pPr>
            <a:r>
              <a:rPr lang="en"/>
              <a:t>SuperMAG Data - (ground Geomagnetic perturbations)</a:t>
            </a:r>
            <a:endParaRPr/>
          </a:p>
          <a:p>
            <a:pPr indent="-310832" lvl="1" marL="914400" rtl="0" algn="l">
              <a:spcBef>
                <a:spcPts val="0"/>
              </a:spcBef>
              <a:spcAft>
                <a:spcPts val="0"/>
              </a:spcAft>
              <a:buSzPct val="100000"/>
              <a:buChar char="○"/>
            </a:pPr>
            <a:r>
              <a:rPr lang="en"/>
              <a:t>NERC - GICs (starting from 2013)</a:t>
            </a:r>
            <a:endParaRPr/>
          </a:p>
          <a:p>
            <a:pPr indent="-310832" lvl="1" marL="914400" rtl="0" algn="l">
              <a:spcBef>
                <a:spcPts val="0"/>
              </a:spcBef>
              <a:spcAft>
                <a:spcPts val="0"/>
              </a:spcAft>
              <a:buSzPct val="100000"/>
              <a:buChar char="○"/>
            </a:pPr>
            <a:r>
              <a:rPr lang="en"/>
              <a:t>U.S Power Grid Data (voltage)</a:t>
            </a:r>
            <a:endParaRPr/>
          </a:p>
          <a:p>
            <a:pPr indent="-310832" lvl="1" marL="914400" rtl="0" algn="l">
              <a:spcBef>
                <a:spcPts val="0"/>
              </a:spcBef>
              <a:spcAft>
                <a:spcPts val="0"/>
              </a:spcAft>
              <a:buSzPct val="100000"/>
              <a:buChar char="○"/>
            </a:pPr>
            <a:r>
              <a:rPr lang="en"/>
              <a:t>U.S Power Transmission Line Overlay</a:t>
            </a:r>
            <a:endParaRPr/>
          </a:p>
          <a:p>
            <a:pPr indent="-310832" lvl="2" marL="1371600" rtl="0" algn="l">
              <a:spcBef>
                <a:spcPts val="0"/>
              </a:spcBef>
              <a:spcAft>
                <a:spcPts val="0"/>
              </a:spcAft>
              <a:buSzPct val="100000"/>
              <a:buChar char="■"/>
            </a:pPr>
            <a:r>
              <a:rPr lang="en"/>
              <a:t>https://resilience.climate.gov/datasets/fedmaps::u-s-electric-power-transmission-lines/about</a:t>
            </a:r>
            <a:endParaRPr/>
          </a:p>
          <a:p>
            <a:pPr indent="-310832" lvl="1" marL="914400" rtl="0" algn="l">
              <a:spcBef>
                <a:spcPts val="0"/>
              </a:spcBef>
              <a:spcAft>
                <a:spcPts val="0"/>
              </a:spcAft>
              <a:buSzPct val="100000"/>
              <a:buChar char="○"/>
            </a:pPr>
            <a:r>
              <a:rPr lang="en"/>
              <a:t>U.S. Test System with High Spatial and Temporal Resolution for Renewable Integration Studies]</a:t>
            </a:r>
            <a:endParaRPr/>
          </a:p>
          <a:p>
            <a:pPr indent="-310832" lvl="2" marL="1371600" rtl="0" algn="l">
              <a:spcBef>
                <a:spcPts val="0"/>
              </a:spcBef>
              <a:spcAft>
                <a:spcPts val="0"/>
              </a:spcAft>
              <a:buSzPct val="100000"/>
              <a:buChar char="■"/>
            </a:pPr>
            <a:r>
              <a:rPr lang="en"/>
              <a:t>(</a:t>
            </a:r>
            <a:r>
              <a:rPr lang="en" u="sng">
                <a:solidFill>
                  <a:schemeClr val="hlink"/>
                </a:solidFill>
                <a:hlinkClick r:id="rId3"/>
              </a:rPr>
              <a:t>https://zenodo.org/record/4538590</a:t>
            </a:r>
            <a:r>
              <a:rPr lang="en"/>
              <a:t>)</a:t>
            </a:r>
            <a:endParaRPr/>
          </a:p>
          <a:p>
            <a:pPr indent="-310832" lvl="2" marL="1371600" rtl="0" algn="l">
              <a:spcBef>
                <a:spcPts val="0"/>
              </a:spcBef>
              <a:spcAft>
                <a:spcPts val="0"/>
              </a:spcAft>
              <a:buSzPct val="100000"/>
              <a:buChar char="■"/>
            </a:pPr>
            <a:r>
              <a:rPr lang="en"/>
              <a:t>synthetic grids:  https://arpa-e.energy.gov/technologies/programs/grid-data</a:t>
            </a:r>
            <a:endParaRPr/>
          </a:p>
        </p:txBody>
      </p:sp>
      <p:sp>
        <p:nvSpPr>
          <p:cNvPr id="848" name="Google Shape;848;p1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Analysis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2" name="Shape 852"/>
        <p:cNvGrpSpPr/>
        <p:nvPr/>
      </p:nvGrpSpPr>
      <p:grpSpPr>
        <a:xfrm>
          <a:off x="0" y="0"/>
          <a:ext cx="0" cy="0"/>
          <a:chOff x="0" y="0"/>
          <a:chExt cx="0" cy="0"/>
        </a:xfrm>
      </p:grpSpPr>
      <p:sp>
        <p:nvSpPr>
          <p:cNvPr id="853" name="Google Shape;853;p1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original sample from NERC</a:t>
            </a:r>
            <a:endParaRPr/>
          </a:p>
        </p:txBody>
      </p:sp>
      <p:pic>
        <p:nvPicPr>
          <p:cNvPr id="854" name="Google Shape;854;p117"/>
          <p:cNvPicPr preferRelativeResize="0"/>
          <p:nvPr/>
        </p:nvPicPr>
        <p:blipFill>
          <a:blip r:embed="rId3">
            <a:alphaModFix/>
          </a:blip>
          <a:stretch>
            <a:fillRect/>
          </a:stretch>
        </p:blipFill>
        <p:spPr>
          <a:xfrm>
            <a:off x="5885050" y="1177500"/>
            <a:ext cx="3085530" cy="3770276"/>
          </a:xfrm>
          <a:prstGeom prst="rect">
            <a:avLst/>
          </a:prstGeom>
          <a:noFill/>
          <a:ln>
            <a:noFill/>
          </a:ln>
        </p:spPr>
      </p:pic>
      <p:pic>
        <p:nvPicPr>
          <p:cNvPr id="855" name="Google Shape;855;p117"/>
          <p:cNvPicPr preferRelativeResize="0"/>
          <p:nvPr/>
        </p:nvPicPr>
        <p:blipFill>
          <a:blip r:embed="rId4">
            <a:alphaModFix/>
          </a:blip>
          <a:stretch>
            <a:fillRect/>
          </a:stretch>
        </p:blipFill>
        <p:spPr>
          <a:xfrm>
            <a:off x="225275" y="1177501"/>
            <a:ext cx="5659774" cy="111547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9" name="Shape 859"/>
        <p:cNvGrpSpPr/>
        <p:nvPr/>
      </p:nvGrpSpPr>
      <p:grpSpPr>
        <a:xfrm>
          <a:off x="0" y="0"/>
          <a:ext cx="0" cy="0"/>
          <a:chOff x="0" y="0"/>
          <a:chExt cx="0" cy="0"/>
        </a:xfrm>
      </p:grpSpPr>
      <p:sp>
        <p:nvSpPr>
          <p:cNvPr id="860" name="Google Shape;860;p118"/>
          <p:cNvSpPr txBox="1"/>
          <p:nvPr>
            <p:ph type="title"/>
          </p:nvPr>
        </p:nvSpPr>
        <p:spPr>
          <a:xfrm>
            <a:off x="51400" y="493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Wavelet Transform</a:t>
            </a:r>
            <a:endParaRPr/>
          </a:p>
        </p:txBody>
      </p:sp>
      <p:pic>
        <p:nvPicPr>
          <p:cNvPr id="861" name="Google Shape;861;p118"/>
          <p:cNvPicPr preferRelativeResize="0"/>
          <p:nvPr/>
        </p:nvPicPr>
        <p:blipFill>
          <a:blip r:embed="rId3">
            <a:alphaModFix/>
          </a:blip>
          <a:stretch>
            <a:fillRect/>
          </a:stretch>
        </p:blipFill>
        <p:spPr>
          <a:xfrm>
            <a:off x="1474725" y="672775"/>
            <a:ext cx="5564927" cy="416592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5" name="Shape 865"/>
        <p:cNvGrpSpPr/>
        <p:nvPr/>
      </p:nvGrpSpPr>
      <p:grpSpPr>
        <a:xfrm>
          <a:off x="0" y="0"/>
          <a:ext cx="0" cy="0"/>
          <a:chOff x="0" y="0"/>
          <a:chExt cx="0" cy="0"/>
        </a:xfrm>
      </p:grpSpPr>
      <p:sp>
        <p:nvSpPr>
          <p:cNvPr id="866" name="Google Shape;866;p1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MATLAB</a:t>
            </a:r>
            <a:endParaRPr/>
          </a:p>
        </p:txBody>
      </p:sp>
      <p:pic>
        <p:nvPicPr>
          <p:cNvPr id="867" name="Google Shape;867;p119"/>
          <p:cNvPicPr preferRelativeResize="0"/>
          <p:nvPr/>
        </p:nvPicPr>
        <p:blipFill rotWithShape="1">
          <a:blip r:embed="rId3">
            <a:alphaModFix/>
          </a:blip>
          <a:srcRect b="10610" l="0" r="0" t="0"/>
          <a:stretch/>
        </p:blipFill>
        <p:spPr>
          <a:xfrm>
            <a:off x="259625" y="1346802"/>
            <a:ext cx="8520602" cy="900025"/>
          </a:xfrm>
          <a:prstGeom prst="rect">
            <a:avLst/>
          </a:prstGeom>
          <a:noFill/>
          <a:ln>
            <a:noFill/>
          </a:ln>
        </p:spPr>
      </p:pic>
      <p:pic>
        <p:nvPicPr>
          <p:cNvPr id="868" name="Google Shape;868;p119"/>
          <p:cNvPicPr preferRelativeResize="0"/>
          <p:nvPr/>
        </p:nvPicPr>
        <p:blipFill>
          <a:blip r:embed="rId4">
            <a:alphaModFix/>
          </a:blip>
          <a:stretch>
            <a:fillRect/>
          </a:stretch>
        </p:blipFill>
        <p:spPr>
          <a:xfrm>
            <a:off x="415675" y="2632025"/>
            <a:ext cx="8416625" cy="9000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2" name="Shape 872"/>
        <p:cNvGrpSpPr/>
        <p:nvPr/>
      </p:nvGrpSpPr>
      <p:grpSpPr>
        <a:xfrm>
          <a:off x="0" y="0"/>
          <a:ext cx="0" cy="0"/>
          <a:chOff x="0" y="0"/>
          <a:chExt cx="0" cy="0"/>
        </a:xfrm>
      </p:grpSpPr>
      <p:pic>
        <p:nvPicPr>
          <p:cNvPr id="873" name="Google Shape;873;p120"/>
          <p:cNvPicPr preferRelativeResize="0"/>
          <p:nvPr/>
        </p:nvPicPr>
        <p:blipFill>
          <a:blip r:embed="rId3">
            <a:alphaModFix/>
          </a:blip>
          <a:stretch>
            <a:fillRect/>
          </a:stretch>
        </p:blipFill>
        <p:spPr>
          <a:xfrm>
            <a:off x="1327488" y="152400"/>
            <a:ext cx="6489021" cy="483869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7" name="Shape 877"/>
        <p:cNvGrpSpPr/>
        <p:nvPr/>
      </p:nvGrpSpPr>
      <p:grpSpPr>
        <a:xfrm>
          <a:off x="0" y="0"/>
          <a:ext cx="0" cy="0"/>
          <a:chOff x="0" y="0"/>
          <a:chExt cx="0" cy="0"/>
        </a:xfrm>
      </p:grpSpPr>
      <p:pic>
        <p:nvPicPr>
          <p:cNvPr id="878" name="Google Shape;878;p121"/>
          <p:cNvPicPr preferRelativeResize="0"/>
          <p:nvPr/>
        </p:nvPicPr>
        <p:blipFill>
          <a:blip r:embed="rId3">
            <a:alphaModFix/>
          </a:blip>
          <a:stretch>
            <a:fillRect/>
          </a:stretch>
        </p:blipFill>
        <p:spPr>
          <a:xfrm>
            <a:off x="838200" y="1138238"/>
            <a:ext cx="7772400" cy="317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3"/>
          <p:cNvPicPr preferRelativeResize="0"/>
          <p:nvPr/>
        </p:nvPicPr>
        <p:blipFill>
          <a:blip r:embed="rId3">
            <a:alphaModFix/>
          </a:blip>
          <a:stretch>
            <a:fillRect/>
          </a:stretch>
        </p:blipFill>
        <p:spPr>
          <a:xfrm>
            <a:off x="0" y="0"/>
            <a:ext cx="9143999" cy="5143499"/>
          </a:xfrm>
          <a:prstGeom prst="rect">
            <a:avLst/>
          </a:prstGeom>
          <a:noFill/>
          <a:ln>
            <a:noFill/>
          </a:ln>
        </p:spPr>
      </p:pic>
      <p:sp>
        <p:nvSpPr>
          <p:cNvPr id="139" name="Google Shape;139;p23"/>
          <p:cNvSpPr txBox="1"/>
          <p:nvPr/>
        </p:nvSpPr>
        <p:spPr>
          <a:xfrm>
            <a:off x="53500" y="101225"/>
            <a:ext cx="56574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Density of power-grid incidences by year (Histogram)</a:t>
            </a:r>
            <a:endParaRPr sz="1800">
              <a:solidFill>
                <a:schemeClr val="lt1"/>
              </a:solidFill>
              <a:latin typeface="Source Sans Pro"/>
              <a:ea typeface="Source Sans Pro"/>
              <a:cs typeface="Source Sans Pro"/>
              <a:sym typeface="Source Sans Pro"/>
            </a:endParaRPr>
          </a:p>
        </p:txBody>
      </p:sp>
      <p:sp>
        <p:nvSpPr>
          <p:cNvPr id="140" name="Google Shape;140;p23"/>
          <p:cNvSpPr txBox="1"/>
          <p:nvPr/>
        </p:nvSpPr>
        <p:spPr>
          <a:xfrm>
            <a:off x="3907025" y="4699500"/>
            <a:ext cx="52371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Data s</a:t>
            </a:r>
            <a:r>
              <a:rPr lang="en" sz="1800">
                <a:solidFill>
                  <a:schemeClr val="lt1"/>
                </a:solidFill>
                <a:latin typeface="Source Sans Pro"/>
                <a:ea typeface="Source Sans Pro"/>
                <a:cs typeface="Source Sans Pro"/>
                <a:sym typeface="Source Sans Pro"/>
              </a:rPr>
              <a:t>ource: SuperMAG, x NERC 1940 A.D.- 2000 A.D. </a:t>
            </a:r>
            <a:endParaRPr sz="1800">
              <a:solidFill>
                <a:schemeClr val="lt1"/>
              </a:solidFill>
              <a:latin typeface="Source Sans Pro"/>
              <a:ea typeface="Source Sans Pro"/>
              <a:cs typeface="Source Sans Pro"/>
              <a:sym typeface="Source Sans Pro"/>
            </a:endParaRPr>
          </a:p>
        </p:txBody>
      </p:sp>
      <p:sp>
        <p:nvSpPr>
          <p:cNvPr id="141" name="Google Shape;141;p23"/>
          <p:cNvSpPr txBox="1"/>
          <p:nvPr/>
        </p:nvSpPr>
        <p:spPr>
          <a:xfrm>
            <a:off x="381700" y="1004775"/>
            <a:ext cx="965700" cy="147600"/>
          </a:xfrm>
          <a:prstGeom prst="rect">
            <a:avLst/>
          </a:prstGeom>
          <a:solidFill>
            <a:srgbClr val="E7E7E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highlight>
                  <a:srgbClr val="E7E7E7"/>
                </a:highlight>
                <a:latin typeface="Source Sans Pro"/>
                <a:ea typeface="Source Sans Pro"/>
                <a:cs typeface="Source Sans Pro"/>
                <a:sym typeface="Source Sans Pro"/>
              </a:rPr>
              <a:t>Year</a:t>
            </a:r>
            <a:endParaRPr sz="1100">
              <a:solidFill>
                <a:schemeClr val="dk2"/>
              </a:solidFill>
              <a:highlight>
                <a:srgbClr val="E7E7E7"/>
              </a:highlight>
              <a:latin typeface="Source Sans Pro"/>
              <a:ea typeface="Source Sans Pro"/>
              <a:cs typeface="Source Sans Pro"/>
              <a:sym typeface="Source Sans Pr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2" name="Shape 882"/>
        <p:cNvGrpSpPr/>
        <p:nvPr/>
      </p:nvGrpSpPr>
      <p:grpSpPr>
        <a:xfrm>
          <a:off x="0" y="0"/>
          <a:ext cx="0" cy="0"/>
          <a:chOff x="0" y="0"/>
          <a:chExt cx="0" cy="0"/>
        </a:xfrm>
      </p:grpSpPr>
      <p:sp>
        <p:nvSpPr>
          <p:cNvPr id="883" name="Google Shape;883;p122"/>
          <p:cNvSpPr txBox="1"/>
          <p:nvPr>
            <p:ph idx="1" type="body"/>
          </p:nvPr>
        </p:nvSpPr>
        <p:spPr>
          <a:xfrm>
            <a:off x="540775" y="447600"/>
            <a:ext cx="8520600" cy="4695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Step 1: Data preprocessing is aligned with the time scale</a:t>
            </a:r>
            <a:endParaRPr/>
          </a:p>
          <a:p>
            <a:pPr indent="0" lvl="0" marL="0" rtl="0" algn="l">
              <a:spcBef>
                <a:spcPts val="1200"/>
              </a:spcBef>
              <a:spcAft>
                <a:spcPts val="0"/>
              </a:spcAft>
              <a:buNone/>
            </a:pPr>
            <a:r>
              <a:rPr lang="en"/>
              <a:t>This step involves loading the raw GIC data, aligning all data onto the same time scale. This may require resampling.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2"/>
              </a:buClr>
              <a:buSzPts val="1100"/>
              <a:buFont typeface="Arial"/>
              <a:buNone/>
            </a:pPr>
            <a:r>
              <a:rPr lang="en"/>
              <a:t>Step 2: Perform the Haar wavelet transform</a:t>
            </a:r>
            <a:endParaRPr/>
          </a:p>
          <a:p>
            <a:pPr indent="0" lvl="0" marL="0" rtl="0" algn="l">
              <a:spcBef>
                <a:spcPts val="1200"/>
              </a:spcBef>
              <a:spcAft>
                <a:spcPts val="0"/>
              </a:spcAft>
              <a:buNone/>
            </a:pPr>
            <a:r>
              <a:rPr lang="en"/>
              <a:t>After data alignment, a Haar discrete wavelet transform is performed for each data sequence.</a:t>
            </a:r>
            <a:endParaRPr/>
          </a:p>
          <a:p>
            <a:pPr indent="0" lvl="0" marL="0" rtl="0" algn="l">
              <a:spcBef>
                <a:spcPts val="1200"/>
              </a:spcBef>
              <a:spcAft>
                <a:spcPts val="0"/>
              </a:spcAft>
              <a:buNone/>
            </a:pPr>
            <a:r>
              <a:rPr lang="en"/>
              <a:t>Step 3: Select a specific level of data and draw a heat map</a:t>
            </a:r>
            <a:endParaRPr/>
          </a:p>
          <a:p>
            <a:pPr indent="0" lvl="0" marL="0" rtl="0" algn="l">
              <a:spcBef>
                <a:spcPts val="1200"/>
              </a:spcBef>
              <a:spcAft>
                <a:spcPts val="0"/>
              </a:spcAft>
              <a:buClr>
                <a:schemeClr val="dk2"/>
              </a:buClr>
              <a:buSzPts val="1100"/>
              <a:buFont typeface="Arial"/>
              <a:buNone/>
            </a:pPr>
            <a:r>
              <a:rPr lang="en"/>
              <a:t>Select specific hierarchical data from the Haar wavelet transform results, and then use these data to draw a heat map.</a:t>
            </a:r>
            <a:endParaRPr/>
          </a:p>
          <a:p>
            <a:pPr indent="0" lvl="0" marL="0" rtl="0" algn="l">
              <a:spcBef>
                <a:spcPts val="1200"/>
              </a:spcBef>
              <a:spcAft>
                <a:spcPts val="1200"/>
              </a:spcAft>
              <a:buNone/>
            </a:pPr>
            <a:r>
              <a:t/>
            </a:r>
            <a:endParaRPr/>
          </a:p>
        </p:txBody>
      </p:sp>
      <p:pic>
        <p:nvPicPr>
          <p:cNvPr id="884" name="Google Shape;884;p122"/>
          <p:cNvPicPr preferRelativeResize="0"/>
          <p:nvPr/>
        </p:nvPicPr>
        <p:blipFill>
          <a:blip r:embed="rId3">
            <a:alphaModFix/>
          </a:blip>
          <a:stretch>
            <a:fillRect/>
          </a:stretch>
        </p:blipFill>
        <p:spPr>
          <a:xfrm>
            <a:off x="691463" y="1566263"/>
            <a:ext cx="2638425" cy="657225"/>
          </a:xfrm>
          <a:prstGeom prst="rect">
            <a:avLst/>
          </a:prstGeom>
          <a:noFill/>
          <a:ln>
            <a:noFill/>
          </a:ln>
        </p:spPr>
      </p:pic>
      <p:pic>
        <p:nvPicPr>
          <p:cNvPr id="885" name="Google Shape;885;p122"/>
          <p:cNvPicPr preferRelativeResize="0"/>
          <p:nvPr/>
        </p:nvPicPr>
        <p:blipFill>
          <a:blip r:embed="rId4">
            <a:alphaModFix/>
          </a:blip>
          <a:stretch>
            <a:fillRect/>
          </a:stretch>
        </p:blipFill>
        <p:spPr>
          <a:xfrm>
            <a:off x="3956725" y="1516261"/>
            <a:ext cx="2423200" cy="7572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9" name="Shape 889"/>
        <p:cNvGrpSpPr/>
        <p:nvPr/>
      </p:nvGrpSpPr>
      <p:grpSpPr>
        <a:xfrm>
          <a:off x="0" y="0"/>
          <a:ext cx="0" cy="0"/>
          <a:chOff x="0" y="0"/>
          <a:chExt cx="0" cy="0"/>
        </a:xfrm>
      </p:grpSpPr>
      <p:sp>
        <p:nvSpPr>
          <p:cNvPr id="890" name="Google Shape;890;p123"/>
          <p:cNvSpPr txBox="1"/>
          <p:nvPr>
            <p:ph type="title"/>
          </p:nvPr>
        </p:nvSpPr>
        <p:spPr>
          <a:xfrm>
            <a:off x="259650" y="1430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Resampled dataset</a:t>
            </a:r>
            <a:endParaRPr/>
          </a:p>
        </p:txBody>
      </p:sp>
      <p:pic>
        <p:nvPicPr>
          <p:cNvPr id="891" name="Google Shape;891;p123"/>
          <p:cNvPicPr preferRelativeResize="0"/>
          <p:nvPr/>
        </p:nvPicPr>
        <p:blipFill>
          <a:blip r:embed="rId3">
            <a:alphaModFix/>
          </a:blip>
          <a:stretch>
            <a:fillRect/>
          </a:stretch>
        </p:blipFill>
        <p:spPr>
          <a:xfrm>
            <a:off x="802688" y="2137700"/>
            <a:ext cx="2450600" cy="2609175"/>
          </a:xfrm>
          <a:prstGeom prst="rect">
            <a:avLst/>
          </a:prstGeom>
          <a:noFill/>
          <a:ln>
            <a:noFill/>
          </a:ln>
        </p:spPr>
      </p:pic>
      <p:pic>
        <p:nvPicPr>
          <p:cNvPr id="892" name="Google Shape;892;p123"/>
          <p:cNvPicPr preferRelativeResize="0"/>
          <p:nvPr/>
        </p:nvPicPr>
        <p:blipFill>
          <a:blip r:embed="rId4">
            <a:alphaModFix/>
          </a:blip>
          <a:stretch>
            <a:fillRect/>
          </a:stretch>
        </p:blipFill>
        <p:spPr>
          <a:xfrm>
            <a:off x="5837300" y="2137700"/>
            <a:ext cx="2388125" cy="2526975"/>
          </a:xfrm>
          <a:prstGeom prst="rect">
            <a:avLst/>
          </a:prstGeom>
          <a:noFill/>
          <a:ln>
            <a:noFill/>
          </a:ln>
        </p:spPr>
      </p:pic>
      <p:pic>
        <p:nvPicPr>
          <p:cNvPr id="893" name="Google Shape;893;p123"/>
          <p:cNvPicPr preferRelativeResize="0"/>
          <p:nvPr/>
        </p:nvPicPr>
        <p:blipFill>
          <a:blip r:embed="rId5">
            <a:alphaModFix/>
          </a:blip>
          <a:stretch>
            <a:fillRect/>
          </a:stretch>
        </p:blipFill>
        <p:spPr>
          <a:xfrm>
            <a:off x="5598925" y="921150"/>
            <a:ext cx="2864875" cy="1128725"/>
          </a:xfrm>
          <a:prstGeom prst="rect">
            <a:avLst/>
          </a:prstGeom>
          <a:noFill/>
          <a:ln>
            <a:noFill/>
          </a:ln>
        </p:spPr>
      </p:pic>
      <p:pic>
        <p:nvPicPr>
          <p:cNvPr id="894" name="Google Shape;894;p123"/>
          <p:cNvPicPr preferRelativeResize="0"/>
          <p:nvPr/>
        </p:nvPicPr>
        <p:blipFill rotWithShape="1">
          <a:blip r:embed="rId6">
            <a:alphaModFix/>
          </a:blip>
          <a:srcRect b="30541" l="0" r="0" t="0"/>
          <a:stretch/>
        </p:blipFill>
        <p:spPr>
          <a:xfrm>
            <a:off x="479925" y="959975"/>
            <a:ext cx="3580089" cy="9842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8" name="Shape 898"/>
        <p:cNvGrpSpPr/>
        <p:nvPr/>
      </p:nvGrpSpPr>
      <p:grpSpPr>
        <a:xfrm>
          <a:off x="0" y="0"/>
          <a:ext cx="0" cy="0"/>
          <a:chOff x="0" y="0"/>
          <a:chExt cx="0" cy="0"/>
        </a:xfrm>
      </p:grpSpPr>
      <p:sp>
        <p:nvSpPr>
          <p:cNvPr id="899" name="Google Shape;899;p124"/>
          <p:cNvSpPr txBox="1"/>
          <p:nvPr>
            <p:ph type="title"/>
          </p:nvPr>
        </p:nvSpPr>
        <p:spPr>
          <a:xfrm>
            <a:off x="186750" y="1965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Wavelet transform coefficients</a:t>
            </a:r>
            <a:endParaRPr/>
          </a:p>
        </p:txBody>
      </p:sp>
      <p:pic>
        <p:nvPicPr>
          <p:cNvPr id="900" name="Google Shape;900;p124"/>
          <p:cNvPicPr preferRelativeResize="0"/>
          <p:nvPr/>
        </p:nvPicPr>
        <p:blipFill>
          <a:blip r:embed="rId3">
            <a:alphaModFix/>
          </a:blip>
          <a:stretch>
            <a:fillRect/>
          </a:stretch>
        </p:blipFill>
        <p:spPr>
          <a:xfrm>
            <a:off x="5037113" y="1238900"/>
            <a:ext cx="3398049" cy="3437275"/>
          </a:xfrm>
          <a:prstGeom prst="rect">
            <a:avLst/>
          </a:prstGeom>
          <a:noFill/>
          <a:ln>
            <a:noFill/>
          </a:ln>
        </p:spPr>
      </p:pic>
      <p:sp>
        <p:nvSpPr>
          <p:cNvPr id="901" name="Google Shape;901;p124"/>
          <p:cNvSpPr txBox="1"/>
          <p:nvPr/>
        </p:nvSpPr>
        <p:spPr>
          <a:xfrm>
            <a:off x="5037113" y="819975"/>
            <a:ext cx="17076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Coeff[1]</a:t>
            </a:r>
            <a:endParaRPr sz="1800">
              <a:solidFill>
                <a:schemeClr val="dk2"/>
              </a:solidFill>
              <a:latin typeface="Source Sans Pro"/>
              <a:ea typeface="Source Sans Pro"/>
              <a:cs typeface="Source Sans Pro"/>
              <a:sym typeface="Source Sans Pro"/>
            </a:endParaRPr>
          </a:p>
        </p:txBody>
      </p:sp>
      <p:pic>
        <p:nvPicPr>
          <p:cNvPr id="902" name="Google Shape;902;p124"/>
          <p:cNvPicPr preferRelativeResize="0"/>
          <p:nvPr/>
        </p:nvPicPr>
        <p:blipFill>
          <a:blip r:embed="rId4">
            <a:alphaModFix/>
          </a:blip>
          <a:stretch>
            <a:fillRect/>
          </a:stretch>
        </p:blipFill>
        <p:spPr>
          <a:xfrm>
            <a:off x="708838" y="1238900"/>
            <a:ext cx="3461214" cy="3437274"/>
          </a:xfrm>
          <a:prstGeom prst="rect">
            <a:avLst/>
          </a:prstGeom>
          <a:noFill/>
          <a:ln>
            <a:noFill/>
          </a:ln>
        </p:spPr>
      </p:pic>
      <p:sp>
        <p:nvSpPr>
          <p:cNvPr id="903" name="Google Shape;903;p124"/>
          <p:cNvSpPr txBox="1"/>
          <p:nvPr/>
        </p:nvSpPr>
        <p:spPr>
          <a:xfrm>
            <a:off x="760888" y="819975"/>
            <a:ext cx="17076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Coeff[0]</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7" name="Shape 907"/>
        <p:cNvGrpSpPr/>
        <p:nvPr/>
      </p:nvGrpSpPr>
      <p:grpSpPr>
        <a:xfrm>
          <a:off x="0" y="0"/>
          <a:ext cx="0" cy="0"/>
          <a:chOff x="0" y="0"/>
          <a:chExt cx="0" cy="0"/>
        </a:xfrm>
      </p:grpSpPr>
      <p:sp>
        <p:nvSpPr>
          <p:cNvPr id="908" name="Google Shape;908;p125"/>
          <p:cNvSpPr txBox="1"/>
          <p:nvPr>
            <p:ph type="title"/>
          </p:nvPr>
        </p:nvSpPr>
        <p:spPr>
          <a:xfrm>
            <a:off x="82650" y="806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Heap Map</a:t>
            </a:r>
            <a:endParaRPr/>
          </a:p>
        </p:txBody>
      </p:sp>
      <p:pic>
        <p:nvPicPr>
          <p:cNvPr id="909" name="Google Shape;909;p125"/>
          <p:cNvPicPr preferRelativeResize="0"/>
          <p:nvPr/>
        </p:nvPicPr>
        <p:blipFill>
          <a:blip r:embed="rId3">
            <a:alphaModFix/>
          </a:blip>
          <a:stretch>
            <a:fillRect/>
          </a:stretch>
        </p:blipFill>
        <p:spPr>
          <a:xfrm>
            <a:off x="969300" y="1078825"/>
            <a:ext cx="6851400" cy="3770277"/>
          </a:xfrm>
          <a:prstGeom prst="rect">
            <a:avLst/>
          </a:prstGeom>
          <a:noFill/>
          <a:ln>
            <a:noFill/>
          </a:ln>
        </p:spPr>
      </p:pic>
      <p:sp>
        <p:nvSpPr>
          <p:cNvPr id="910" name="Google Shape;910;p125"/>
          <p:cNvSpPr txBox="1"/>
          <p:nvPr/>
        </p:nvSpPr>
        <p:spPr>
          <a:xfrm>
            <a:off x="780900" y="599875"/>
            <a:ext cx="13119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Coeff[0]</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4" name="Shape 914"/>
        <p:cNvGrpSpPr/>
        <p:nvPr/>
      </p:nvGrpSpPr>
      <p:grpSpPr>
        <a:xfrm>
          <a:off x="0" y="0"/>
          <a:ext cx="0" cy="0"/>
          <a:chOff x="0" y="0"/>
          <a:chExt cx="0" cy="0"/>
        </a:xfrm>
      </p:grpSpPr>
      <p:sp>
        <p:nvSpPr>
          <p:cNvPr id="915" name="Google Shape;915;p126"/>
          <p:cNvSpPr txBox="1"/>
          <p:nvPr/>
        </p:nvSpPr>
        <p:spPr>
          <a:xfrm>
            <a:off x="531000" y="343600"/>
            <a:ext cx="1634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Coeff[1]</a:t>
            </a:r>
            <a:endParaRPr sz="1800">
              <a:solidFill>
                <a:schemeClr val="dk2"/>
              </a:solidFill>
              <a:latin typeface="Source Sans Pro"/>
              <a:ea typeface="Source Sans Pro"/>
              <a:cs typeface="Source Sans Pro"/>
              <a:sym typeface="Source Sans Pro"/>
            </a:endParaRPr>
          </a:p>
        </p:txBody>
      </p:sp>
      <p:pic>
        <p:nvPicPr>
          <p:cNvPr id="916" name="Google Shape;916;p126"/>
          <p:cNvPicPr preferRelativeResize="0"/>
          <p:nvPr/>
        </p:nvPicPr>
        <p:blipFill>
          <a:blip r:embed="rId3">
            <a:alphaModFix/>
          </a:blip>
          <a:stretch>
            <a:fillRect/>
          </a:stretch>
        </p:blipFill>
        <p:spPr>
          <a:xfrm>
            <a:off x="912475" y="860475"/>
            <a:ext cx="7177523" cy="39602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0" name="Shape 920"/>
        <p:cNvGrpSpPr/>
        <p:nvPr/>
      </p:nvGrpSpPr>
      <p:grpSpPr>
        <a:xfrm>
          <a:off x="0" y="0"/>
          <a:ext cx="0" cy="0"/>
          <a:chOff x="0" y="0"/>
          <a:chExt cx="0" cy="0"/>
        </a:xfrm>
      </p:grpSpPr>
      <p:pic>
        <p:nvPicPr>
          <p:cNvPr id="921" name="Google Shape;921;p127"/>
          <p:cNvPicPr preferRelativeResize="0"/>
          <p:nvPr/>
        </p:nvPicPr>
        <p:blipFill>
          <a:blip r:embed="rId3">
            <a:alphaModFix/>
          </a:blip>
          <a:stretch>
            <a:fillRect/>
          </a:stretch>
        </p:blipFill>
        <p:spPr>
          <a:xfrm>
            <a:off x="5004375" y="736250"/>
            <a:ext cx="3963925" cy="3761699"/>
          </a:xfrm>
          <a:prstGeom prst="rect">
            <a:avLst/>
          </a:prstGeom>
          <a:noFill/>
          <a:ln>
            <a:noFill/>
          </a:ln>
        </p:spPr>
      </p:pic>
      <p:pic>
        <p:nvPicPr>
          <p:cNvPr id="922" name="Google Shape;922;p127"/>
          <p:cNvPicPr preferRelativeResize="0"/>
          <p:nvPr/>
        </p:nvPicPr>
        <p:blipFill>
          <a:blip r:embed="rId4">
            <a:alphaModFix/>
          </a:blip>
          <a:stretch>
            <a:fillRect/>
          </a:stretch>
        </p:blipFill>
        <p:spPr>
          <a:xfrm>
            <a:off x="475175" y="736250"/>
            <a:ext cx="4049924" cy="391867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6" name="Shape 926"/>
        <p:cNvGrpSpPr/>
        <p:nvPr/>
      </p:nvGrpSpPr>
      <p:grpSpPr>
        <a:xfrm>
          <a:off x="0" y="0"/>
          <a:ext cx="0" cy="0"/>
          <a:chOff x="0" y="0"/>
          <a:chExt cx="0" cy="0"/>
        </a:xfrm>
      </p:grpSpPr>
      <p:pic>
        <p:nvPicPr>
          <p:cNvPr id="927" name="Google Shape;927;p128"/>
          <p:cNvPicPr preferRelativeResize="0"/>
          <p:nvPr/>
        </p:nvPicPr>
        <p:blipFill>
          <a:blip r:embed="rId3">
            <a:alphaModFix/>
          </a:blip>
          <a:stretch>
            <a:fillRect/>
          </a:stretch>
        </p:blipFill>
        <p:spPr>
          <a:xfrm>
            <a:off x="183413" y="228600"/>
            <a:ext cx="8777175" cy="4838699"/>
          </a:xfrm>
          <a:prstGeom prst="rect">
            <a:avLst/>
          </a:prstGeom>
          <a:noFill/>
          <a:ln>
            <a:noFill/>
          </a:ln>
        </p:spPr>
      </p:pic>
      <p:sp>
        <p:nvSpPr>
          <p:cNvPr id="928" name="Google Shape;928;p128"/>
          <p:cNvSpPr txBox="1"/>
          <p:nvPr/>
        </p:nvSpPr>
        <p:spPr>
          <a:xfrm>
            <a:off x="574350" y="-63000"/>
            <a:ext cx="26631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Event: 20130531</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2" name="Shape 932"/>
        <p:cNvGrpSpPr/>
        <p:nvPr/>
      </p:nvGrpSpPr>
      <p:grpSpPr>
        <a:xfrm>
          <a:off x="0" y="0"/>
          <a:ext cx="0" cy="0"/>
          <a:chOff x="0" y="0"/>
          <a:chExt cx="0" cy="0"/>
        </a:xfrm>
      </p:grpSpPr>
      <p:pic>
        <p:nvPicPr>
          <p:cNvPr id="933" name="Google Shape;933;p129"/>
          <p:cNvPicPr preferRelativeResize="0"/>
          <p:nvPr/>
        </p:nvPicPr>
        <p:blipFill rotWithShape="1">
          <a:blip r:embed="rId3">
            <a:alphaModFix/>
          </a:blip>
          <a:srcRect b="0" l="7149" r="0" t="4361"/>
          <a:stretch/>
        </p:blipFill>
        <p:spPr>
          <a:xfrm>
            <a:off x="470475" y="582450"/>
            <a:ext cx="8203056" cy="3770275"/>
          </a:xfrm>
          <a:prstGeom prst="rect">
            <a:avLst/>
          </a:prstGeom>
          <a:noFill/>
          <a:ln>
            <a:noFill/>
          </a:ln>
        </p:spPr>
      </p:pic>
      <p:sp>
        <p:nvSpPr>
          <p:cNvPr id="934" name="Google Shape;934;p129"/>
          <p:cNvSpPr txBox="1"/>
          <p:nvPr/>
        </p:nvSpPr>
        <p:spPr>
          <a:xfrm>
            <a:off x="311700" y="152400"/>
            <a:ext cx="26631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Source Sans Pro"/>
                <a:ea typeface="Source Sans Pro"/>
                <a:cs typeface="Source Sans Pro"/>
                <a:sym typeface="Source Sans Pro"/>
              </a:rPr>
              <a:t>Event: 20130531</a:t>
            </a:r>
            <a:endParaRPr b="1" sz="1700">
              <a:solidFill>
                <a:schemeClr val="dk2"/>
              </a:solidFill>
              <a:latin typeface="Source Sans Pro"/>
              <a:ea typeface="Source Sans Pro"/>
              <a:cs typeface="Source Sans Pro"/>
              <a:sym typeface="Source Sans Pr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0" name="Google Shape;940;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1" name="Google Shape;941;p130"/>
          <p:cNvPicPr preferRelativeResize="0"/>
          <p:nvPr/>
        </p:nvPicPr>
        <p:blipFill>
          <a:blip r:embed="rId3">
            <a:alphaModFix/>
          </a:blip>
          <a:stretch>
            <a:fillRect/>
          </a:stretch>
        </p:blipFill>
        <p:spPr>
          <a:xfrm>
            <a:off x="190238" y="274000"/>
            <a:ext cx="8763525" cy="4831174"/>
          </a:xfrm>
          <a:prstGeom prst="rect">
            <a:avLst/>
          </a:prstGeom>
          <a:noFill/>
          <a:ln>
            <a:noFill/>
          </a:ln>
        </p:spPr>
      </p:pic>
      <p:sp>
        <p:nvSpPr>
          <p:cNvPr id="942" name="Google Shape;942;p130"/>
          <p:cNvSpPr txBox="1"/>
          <p:nvPr/>
        </p:nvSpPr>
        <p:spPr>
          <a:xfrm>
            <a:off x="574350" y="-63000"/>
            <a:ext cx="26631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Event: 20131002</a:t>
            </a:r>
            <a:endParaRPr b="1" sz="1800">
              <a:solidFill>
                <a:schemeClr val="dk2"/>
              </a:solidFill>
              <a:latin typeface="Source Sans Pro"/>
              <a:ea typeface="Source Sans Pro"/>
              <a:cs typeface="Source Sans Pro"/>
              <a:sym typeface="Source Sans Pr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8" name="Google Shape;948;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49" name="Google Shape;949;p131"/>
          <p:cNvSpPr txBox="1"/>
          <p:nvPr/>
        </p:nvSpPr>
        <p:spPr>
          <a:xfrm>
            <a:off x="574350" y="-63000"/>
            <a:ext cx="37353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Sans Pro"/>
                <a:ea typeface="Source Sans Pro"/>
                <a:cs typeface="Source Sans Pro"/>
                <a:sym typeface="Source Sans Pro"/>
              </a:rPr>
              <a:t>Event: 20131002   by Latitude</a:t>
            </a:r>
            <a:endParaRPr b="1" sz="1800">
              <a:solidFill>
                <a:schemeClr val="dk2"/>
              </a:solidFill>
              <a:latin typeface="Source Sans Pro"/>
              <a:ea typeface="Source Sans Pro"/>
              <a:cs typeface="Source Sans Pro"/>
              <a:sym typeface="Source Sans Pro"/>
            </a:endParaRPr>
          </a:p>
        </p:txBody>
      </p:sp>
      <p:pic>
        <p:nvPicPr>
          <p:cNvPr id="950" name="Google Shape;950;p131"/>
          <p:cNvPicPr preferRelativeResize="0"/>
          <p:nvPr/>
        </p:nvPicPr>
        <p:blipFill>
          <a:blip r:embed="rId3">
            <a:alphaModFix/>
          </a:blip>
          <a:stretch>
            <a:fillRect/>
          </a:stretch>
        </p:blipFill>
        <p:spPr>
          <a:xfrm>
            <a:off x="220525" y="279525"/>
            <a:ext cx="8645351" cy="4809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7" name="Google Shape;14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4"/>
          <p:cNvPicPr preferRelativeResize="0"/>
          <p:nvPr/>
        </p:nvPicPr>
        <p:blipFill>
          <a:blip r:embed="rId3">
            <a:alphaModFix/>
          </a:blip>
          <a:stretch>
            <a:fillRect/>
          </a:stretch>
        </p:blipFill>
        <p:spPr>
          <a:xfrm>
            <a:off x="0" y="0"/>
            <a:ext cx="9143999" cy="5143500"/>
          </a:xfrm>
          <a:prstGeom prst="rect">
            <a:avLst/>
          </a:prstGeom>
          <a:noFill/>
          <a:ln>
            <a:noFill/>
          </a:ln>
        </p:spPr>
      </p:pic>
      <p:sp>
        <p:nvSpPr>
          <p:cNvPr id="149" name="Google Shape;149;p24"/>
          <p:cNvSpPr txBox="1"/>
          <p:nvPr/>
        </p:nvSpPr>
        <p:spPr>
          <a:xfrm>
            <a:off x="311700" y="144750"/>
            <a:ext cx="51435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Density of power-grid incidences by year (Pie chart)</a:t>
            </a:r>
            <a:endParaRPr sz="1800">
              <a:solidFill>
                <a:schemeClr val="lt1"/>
              </a:solidFill>
              <a:latin typeface="Source Sans Pro"/>
              <a:ea typeface="Source Sans Pro"/>
              <a:cs typeface="Source Sans Pro"/>
              <a:sym typeface="Source Sans Pro"/>
            </a:endParaRPr>
          </a:p>
        </p:txBody>
      </p:sp>
      <p:sp>
        <p:nvSpPr>
          <p:cNvPr id="150" name="Google Shape;150;p24"/>
          <p:cNvSpPr txBox="1"/>
          <p:nvPr/>
        </p:nvSpPr>
        <p:spPr>
          <a:xfrm>
            <a:off x="2164100" y="4179425"/>
            <a:ext cx="69876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I think we can focus on dataset from </a:t>
            </a:r>
            <a:r>
              <a:rPr lang="en" sz="1800">
                <a:solidFill>
                  <a:schemeClr val="lt1"/>
                </a:solidFill>
                <a:latin typeface="Source Sans Pro"/>
                <a:ea typeface="Source Sans Pro"/>
                <a:cs typeface="Source Sans Pro"/>
                <a:sym typeface="Source Sans Pro"/>
              </a:rPr>
              <a:t>East coast for prediction prototype </a:t>
            </a:r>
            <a:endParaRPr sz="1800">
              <a:solidFill>
                <a:schemeClr val="lt1"/>
              </a:solidFill>
              <a:latin typeface="Source Sans Pro"/>
              <a:ea typeface="Source Sans Pro"/>
              <a:cs typeface="Source Sans Pro"/>
              <a:sym typeface="Source Sans Pro"/>
            </a:endParaRPr>
          </a:p>
        </p:txBody>
      </p:sp>
      <p:sp>
        <p:nvSpPr>
          <p:cNvPr id="151" name="Google Shape;151;p24"/>
          <p:cNvSpPr txBox="1"/>
          <p:nvPr/>
        </p:nvSpPr>
        <p:spPr>
          <a:xfrm>
            <a:off x="233150" y="682925"/>
            <a:ext cx="965700" cy="147600"/>
          </a:xfrm>
          <a:prstGeom prst="rect">
            <a:avLst/>
          </a:prstGeom>
          <a:solidFill>
            <a:srgbClr val="E7E7E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highlight>
                  <a:srgbClr val="E7E7E7"/>
                </a:highlight>
                <a:latin typeface="Source Sans Pro"/>
                <a:ea typeface="Source Sans Pro"/>
                <a:cs typeface="Source Sans Pro"/>
                <a:sym typeface="Source Sans Pro"/>
              </a:rPr>
              <a:t>Year</a:t>
            </a:r>
            <a:endParaRPr sz="1300">
              <a:solidFill>
                <a:schemeClr val="dk2"/>
              </a:solidFill>
              <a:highlight>
                <a:srgbClr val="E7E7E7"/>
              </a:highlight>
              <a:latin typeface="Source Sans Pro"/>
              <a:ea typeface="Source Sans Pro"/>
              <a:cs typeface="Source Sans Pro"/>
              <a:sym typeface="Source Sans Pro"/>
            </a:endParaRPr>
          </a:p>
        </p:txBody>
      </p:sp>
      <p:sp>
        <p:nvSpPr>
          <p:cNvPr id="152" name="Google Shape;152;p24"/>
          <p:cNvSpPr txBox="1"/>
          <p:nvPr/>
        </p:nvSpPr>
        <p:spPr>
          <a:xfrm>
            <a:off x="2164100" y="4652925"/>
            <a:ext cx="69876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Next Step: Try integrate a dataset with timeline for machine learning </a:t>
            </a:r>
            <a:r>
              <a:rPr lang="en" sz="1800">
                <a:solidFill>
                  <a:schemeClr val="lt1"/>
                </a:solidFill>
                <a:latin typeface="Source Sans Pro"/>
                <a:ea typeface="Source Sans Pro"/>
                <a:cs typeface="Source Sans Pro"/>
                <a:sym typeface="Source Sans Pro"/>
              </a:rPr>
              <a:t> </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32"/>
          <p:cNvSpPr txBox="1"/>
          <p:nvPr>
            <p:ph type="title"/>
          </p:nvPr>
        </p:nvSpPr>
        <p:spPr>
          <a:xfrm>
            <a:off x="311700" y="2594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61111"/>
              <a:buFont typeface="Arial"/>
              <a:buNone/>
            </a:pPr>
            <a:r>
              <a:rPr lang="en" sz="1800">
                <a:latin typeface="Source Sans Pro"/>
                <a:ea typeface="Source Sans Pro"/>
                <a:cs typeface="Source Sans Pro"/>
                <a:sym typeface="Source Sans Pro"/>
              </a:rPr>
              <a:t>Event: 20131002</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956" name="Google Shape;956;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7" name="Google Shape;957;p132"/>
          <p:cNvPicPr preferRelativeResize="0"/>
          <p:nvPr/>
        </p:nvPicPr>
        <p:blipFill>
          <a:blip r:embed="rId3">
            <a:alphaModFix/>
          </a:blip>
          <a:stretch>
            <a:fillRect/>
          </a:stretch>
        </p:blipFill>
        <p:spPr>
          <a:xfrm>
            <a:off x="0" y="646512"/>
            <a:ext cx="9143999" cy="38504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Auroral Ejection Index </a:t>
            </a:r>
            <a:r>
              <a:rPr lang="en" sz="1800">
                <a:latin typeface="Source Sans Pro"/>
                <a:ea typeface="Source Sans Pro"/>
                <a:cs typeface="Source Sans Pro"/>
                <a:sym typeface="Source Sans Pro"/>
              </a:rPr>
              <a:t>Event: 20131002</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a:t> </a:t>
            </a:r>
            <a:endParaRPr/>
          </a:p>
        </p:txBody>
      </p:sp>
      <p:pic>
        <p:nvPicPr>
          <p:cNvPr id="963" name="Google Shape;963;p133"/>
          <p:cNvPicPr preferRelativeResize="0"/>
          <p:nvPr/>
        </p:nvPicPr>
        <p:blipFill>
          <a:blip r:embed="rId3">
            <a:alphaModFix/>
          </a:blip>
          <a:stretch>
            <a:fillRect/>
          </a:stretch>
        </p:blipFill>
        <p:spPr>
          <a:xfrm>
            <a:off x="538050" y="1068425"/>
            <a:ext cx="7648249" cy="40750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34"/>
          <p:cNvSpPr txBox="1"/>
          <p:nvPr/>
        </p:nvSpPr>
        <p:spPr>
          <a:xfrm>
            <a:off x="84525" y="618450"/>
            <a:ext cx="1742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Event: 20131002</a:t>
            </a:r>
            <a:endParaRPr b="1" sz="1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Auroral Ejection </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Index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rPr b="1" lang="en" sz="1600">
                <a:solidFill>
                  <a:schemeClr val="dk2"/>
                </a:solidFill>
                <a:latin typeface="Raleway"/>
                <a:ea typeface="Raleway"/>
                <a:cs typeface="Raleway"/>
                <a:sym typeface="Raleway"/>
              </a:rPr>
              <a:t>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Wavelet Decomposition</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(Haar)</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p:txBody>
      </p:sp>
      <p:pic>
        <p:nvPicPr>
          <p:cNvPr id="969" name="Google Shape;969;p134"/>
          <p:cNvPicPr preferRelativeResize="0"/>
          <p:nvPr/>
        </p:nvPicPr>
        <p:blipFill rotWithShape="1">
          <a:blip r:embed="rId3">
            <a:alphaModFix/>
          </a:blip>
          <a:srcRect b="11017" l="8625" r="8757" t="9434"/>
          <a:stretch/>
        </p:blipFill>
        <p:spPr>
          <a:xfrm>
            <a:off x="1929600" y="96900"/>
            <a:ext cx="6318576" cy="2566624"/>
          </a:xfrm>
          <a:prstGeom prst="rect">
            <a:avLst/>
          </a:prstGeom>
          <a:noFill/>
          <a:ln>
            <a:noFill/>
          </a:ln>
        </p:spPr>
      </p:pic>
      <p:pic>
        <p:nvPicPr>
          <p:cNvPr id="970" name="Google Shape;970;p134"/>
          <p:cNvPicPr preferRelativeResize="0"/>
          <p:nvPr/>
        </p:nvPicPr>
        <p:blipFill>
          <a:blip r:embed="rId4">
            <a:alphaModFix/>
          </a:blip>
          <a:stretch>
            <a:fillRect/>
          </a:stretch>
        </p:blipFill>
        <p:spPr>
          <a:xfrm>
            <a:off x="2079000" y="2571750"/>
            <a:ext cx="6406249" cy="2380025"/>
          </a:xfrm>
          <a:prstGeom prst="rect">
            <a:avLst/>
          </a:prstGeom>
          <a:noFill/>
          <a:ln>
            <a:noFill/>
          </a:ln>
        </p:spPr>
      </p:pic>
      <p:cxnSp>
        <p:nvCxnSpPr>
          <p:cNvPr id="971" name="Google Shape;971;p134"/>
          <p:cNvCxnSpPr/>
          <p:nvPr/>
        </p:nvCxnSpPr>
        <p:spPr>
          <a:xfrm rot="10800000">
            <a:off x="3362350" y="72150"/>
            <a:ext cx="0" cy="4999200"/>
          </a:xfrm>
          <a:prstGeom prst="straightConnector1">
            <a:avLst/>
          </a:prstGeom>
          <a:noFill/>
          <a:ln cap="flat" cmpd="sng" w="19050">
            <a:solidFill>
              <a:srgbClr val="0000FF"/>
            </a:solidFill>
            <a:prstDash val="dash"/>
            <a:round/>
            <a:headEnd len="med" w="med" type="none"/>
            <a:tailEnd len="med" w="med" type="none"/>
          </a:ln>
        </p:spPr>
      </p:cxnSp>
      <p:cxnSp>
        <p:nvCxnSpPr>
          <p:cNvPr id="972" name="Google Shape;972;p134"/>
          <p:cNvCxnSpPr/>
          <p:nvPr/>
        </p:nvCxnSpPr>
        <p:spPr>
          <a:xfrm rot="10800000">
            <a:off x="4711725" y="72150"/>
            <a:ext cx="0" cy="4999200"/>
          </a:xfrm>
          <a:prstGeom prst="straightConnector1">
            <a:avLst/>
          </a:prstGeom>
          <a:noFill/>
          <a:ln cap="flat" cmpd="sng" w="19050">
            <a:solidFill>
              <a:srgbClr val="FF00FF"/>
            </a:solidFill>
            <a:prstDash val="dash"/>
            <a:round/>
            <a:headEnd len="med" w="med" type="none"/>
            <a:tailEnd len="med" w="med" type="none"/>
          </a:ln>
        </p:spPr>
      </p:cxnSp>
      <p:cxnSp>
        <p:nvCxnSpPr>
          <p:cNvPr id="973" name="Google Shape;973;p134"/>
          <p:cNvCxnSpPr/>
          <p:nvPr/>
        </p:nvCxnSpPr>
        <p:spPr>
          <a:xfrm rot="10800000">
            <a:off x="3176925" y="1104700"/>
            <a:ext cx="0" cy="247500"/>
          </a:xfrm>
          <a:prstGeom prst="straightConnector1">
            <a:avLst/>
          </a:prstGeom>
          <a:noFill/>
          <a:ln cap="flat" cmpd="sng" w="9525">
            <a:solidFill>
              <a:srgbClr val="0000FF"/>
            </a:solidFill>
            <a:prstDash val="solid"/>
            <a:round/>
            <a:headEnd len="med" w="med" type="none"/>
            <a:tailEnd len="med" w="med" type="triangle"/>
          </a:ln>
        </p:spPr>
      </p:cxnSp>
      <p:cxnSp>
        <p:nvCxnSpPr>
          <p:cNvPr id="974" name="Google Shape;974;p134"/>
          <p:cNvCxnSpPr/>
          <p:nvPr/>
        </p:nvCxnSpPr>
        <p:spPr>
          <a:xfrm rot="10800000">
            <a:off x="3813775" y="1104700"/>
            <a:ext cx="0" cy="2475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8" name="Shape 978"/>
        <p:cNvGrpSpPr/>
        <p:nvPr/>
      </p:nvGrpSpPr>
      <p:grpSpPr>
        <a:xfrm>
          <a:off x="0" y="0"/>
          <a:ext cx="0" cy="0"/>
          <a:chOff x="0" y="0"/>
          <a:chExt cx="0" cy="0"/>
        </a:xfrm>
      </p:grpSpPr>
      <p:sp>
        <p:nvSpPr>
          <p:cNvPr id="979" name="Google Shape;979;p1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0" name="Google Shape;980;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1" name="Google Shape;981;p135"/>
          <p:cNvPicPr preferRelativeResize="0"/>
          <p:nvPr/>
        </p:nvPicPr>
        <p:blipFill>
          <a:blip r:embed="rId3">
            <a:alphaModFix/>
          </a:blip>
          <a:stretch>
            <a:fillRect/>
          </a:stretch>
        </p:blipFill>
        <p:spPr>
          <a:xfrm>
            <a:off x="0" y="15623"/>
            <a:ext cx="9144000" cy="511225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7" name="Google Shape;987;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8" name="Google Shape;988;p136"/>
          <p:cNvPicPr preferRelativeResize="0"/>
          <p:nvPr/>
        </p:nvPicPr>
        <p:blipFill>
          <a:blip r:embed="rId3">
            <a:alphaModFix/>
          </a:blip>
          <a:stretch>
            <a:fillRect/>
          </a:stretch>
        </p:blipFill>
        <p:spPr>
          <a:xfrm>
            <a:off x="0" y="192952"/>
            <a:ext cx="9144000" cy="475759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2" name="Shape 992"/>
        <p:cNvGrpSpPr/>
        <p:nvPr/>
      </p:nvGrpSpPr>
      <p:grpSpPr>
        <a:xfrm>
          <a:off x="0" y="0"/>
          <a:ext cx="0" cy="0"/>
          <a:chOff x="0" y="0"/>
          <a:chExt cx="0" cy="0"/>
        </a:xfrm>
      </p:grpSpPr>
      <p:sp>
        <p:nvSpPr>
          <p:cNvPr id="993" name="Google Shape;993;p1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994" name="Google Shape;994;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en"/>
              <a:t>Objective</a:t>
            </a:r>
            <a:r>
              <a:rPr lang="en"/>
              <a:t>: </a:t>
            </a:r>
            <a:r>
              <a:rPr lang="en" sz="1350"/>
              <a:t>Being able to predict/forecast GIC would be necessarily and plays important role in mitigation against the impact on the critical infrastructure. Our objective will focus on developing nowcast and predictive models for SuperMAG (dB/dt) and NERC GIC variables by exploring the most meaningful ML algorithms for these data.</a:t>
            </a:r>
            <a:endParaRPr sz="1350"/>
          </a:p>
          <a:p>
            <a:pPr indent="-342900" lvl="0" marL="457200" rtl="0" algn="l">
              <a:spcBef>
                <a:spcPts val="0"/>
              </a:spcBef>
              <a:spcAft>
                <a:spcPts val="0"/>
              </a:spcAft>
              <a:buSzPts val="1800"/>
              <a:buChar char="●"/>
            </a:pPr>
            <a:r>
              <a:rPr b="1" lang="en"/>
              <a:t>Approach/Next Steps</a:t>
            </a:r>
            <a:r>
              <a:rPr lang="en"/>
              <a:t>: </a:t>
            </a:r>
            <a:endParaRPr/>
          </a:p>
          <a:p>
            <a:pPr indent="-317500" lvl="1" marL="914400" rtl="0" algn="l">
              <a:spcBef>
                <a:spcPts val="0"/>
              </a:spcBef>
              <a:spcAft>
                <a:spcPts val="0"/>
              </a:spcAft>
              <a:buSzPts val="1400"/>
              <a:buChar char="○"/>
            </a:pPr>
            <a:r>
              <a:rPr lang="en"/>
              <a:t>A few machine learning models/algorithms can be considered from the readings: Multi-variate Linear Regression, LSTM(with Attention)/GRU(depend on how large our dataset could possibly be), Transformer. But we can start with the simple model which is Multi-variate LR.</a:t>
            </a:r>
            <a:endParaRPr/>
          </a:p>
          <a:p>
            <a:pPr indent="-317500" lvl="1" marL="914400" rtl="0" algn="l">
              <a:spcBef>
                <a:spcPts val="0"/>
              </a:spcBef>
              <a:spcAft>
                <a:spcPts val="0"/>
              </a:spcAft>
              <a:buSzPts val="1400"/>
              <a:buChar char="○"/>
            </a:pPr>
            <a:r>
              <a:rPr lang="en"/>
              <a:t>Consolidating the necessary datasets.</a:t>
            </a:r>
            <a:endParaRPr/>
          </a:p>
          <a:p>
            <a:pPr indent="-317500" lvl="1" marL="914400" rtl="0" algn="l">
              <a:spcBef>
                <a:spcPts val="0"/>
              </a:spcBef>
              <a:spcAft>
                <a:spcPts val="0"/>
              </a:spcAft>
              <a:buSzPts val="1400"/>
              <a:buChar char="○"/>
            </a:pPr>
            <a:r>
              <a:rPr lang="en"/>
              <a:t>Clean up and impute data and get it ready for analyzing datasets.</a:t>
            </a:r>
            <a:endParaRPr/>
          </a:p>
          <a:p>
            <a:pPr indent="-317500" lvl="1" marL="914400" rtl="0" algn="l">
              <a:spcBef>
                <a:spcPts val="0"/>
              </a:spcBef>
              <a:spcAft>
                <a:spcPts val="0"/>
              </a:spcAft>
              <a:buSzPts val="1400"/>
              <a:buChar char="○"/>
            </a:pPr>
            <a:r>
              <a:rPr lang="en"/>
              <a:t>Preprocessing dataset (can consider approach from the readings), feature engineering for datasets.</a:t>
            </a:r>
            <a:endParaRPr/>
          </a:p>
          <a:p>
            <a:pPr indent="-342900" lvl="0" marL="457200" rtl="0" algn="l">
              <a:spcBef>
                <a:spcPts val="0"/>
              </a:spcBef>
              <a:spcAft>
                <a:spcPts val="0"/>
              </a:spcAft>
              <a:buSzPts val="1800"/>
              <a:buChar char="●"/>
            </a:pPr>
            <a:r>
              <a:rPr b="1" lang="en"/>
              <a:t>Datasets</a:t>
            </a:r>
            <a:r>
              <a:rPr lang="en"/>
              <a:t>:</a:t>
            </a:r>
            <a:endParaRPr/>
          </a:p>
          <a:p>
            <a:pPr indent="-317500" lvl="1" marL="914400" rtl="0" algn="l">
              <a:spcBef>
                <a:spcPts val="0"/>
              </a:spcBef>
              <a:spcAft>
                <a:spcPts val="0"/>
              </a:spcAft>
              <a:buSzPts val="1400"/>
              <a:buChar char="○"/>
            </a:pPr>
            <a:r>
              <a:rPr lang="en"/>
              <a:t>SuperMAG Data - (ground Geomagnetic perturbations)</a:t>
            </a:r>
            <a:endParaRPr/>
          </a:p>
          <a:p>
            <a:pPr indent="-317500" lvl="1" marL="914400" rtl="0" algn="l">
              <a:spcBef>
                <a:spcPts val="0"/>
              </a:spcBef>
              <a:spcAft>
                <a:spcPts val="0"/>
              </a:spcAft>
              <a:buSzPts val="1400"/>
              <a:buChar char="○"/>
            </a:pPr>
            <a:r>
              <a:rPr lang="en"/>
              <a:t>NERC - GICs (starting from 2013)</a:t>
            </a:r>
            <a:endParaRPr/>
          </a:p>
          <a:p>
            <a:pPr indent="-317500" lvl="1" marL="914400" rtl="0" algn="l">
              <a:spcBef>
                <a:spcPts val="0"/>
              </a:spcBef>
              <a:spcAft>
                <a:spcPts val="0"/>
              </a:spcAft>
              <a:buSzPts val="1400"/>
              <a:buChar char="○"/>
            </a:pPr>
            <a:r>
              <a:rPr lang="en"/>
              <a:t>OMNI - (solar wind and IMF)</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8" name="Shape 998"/>
        <p:cNvGrpSpPr/>
        <p:nvPr/>
      </p:nvGrpSpPr>
      <p:grpSpPr>
        <a:xfrm>
          <a:off x="0" y="0"/>
          <a:ext cx="0" cy="0"/>
          <a:chOff x="0" y="0"/>
          <a:chExt cx="0" cy="0"/>
        </a:xfrm>
      </p:grpSpPr>
      <p:sp>
        <p:nvSpPr>
          <p:cNvPr id="999" name="Google Shape;999;p1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1000" name="Google Shape;1000;p138"/>
          <p:cNvSpPr txBox="1"/>
          <p:nvPr>
            <p:ph idx="1" type="body"/>
          </p:nvPr>
        </p:nvSpPr>
        <p:spPr>
          <a:xfrm>
            <a:off x="311700" y="1152475"/>
            <a:ext cx="8520600" cy="389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Limitation in prior researches</a:t>
            </a:r>
            <a:r>
              <a:rPr lang="en"/>
              <a:t>: </a:t>
            </a:r>
            <a:endParaRPr/>
          </a:p>
          <a:p>
            <a:pPr indent="-323850" lvl="1" marL="914400" rtl="0" algn="l">
              <a:spcBef>
                <a:spcPts val="0"/>
              </a:spcBef>
              <a:spcAft>
                <a:spcPts val="0"/>
              </a:spcAft>
              <a:buSzPts val="1500"/>
              <a:buChar char="○"/>
            </a:pPr>
            <a:r>
              <a:rPr b="1" lang="en" sz="1200">
                <a:latin typeface="Calibri"/>
                <a:ea typeface="Calibri"/>
                <a:cs typeface="Calibri"/>
                <a:sym typeface="Calibri"/>
              </a:rPr>
              <a:t>Hard to apply accurate prediction on global scale:  </a:t>
            </a:r>
            <a:r>
              <a:rPr lang="en" sz="1200">
                <a:latin typeface="Calibri"/>
                <a:ea typeface="Calibri"/>
                <a:cs typeface="Calibri"/>
                <a:sym typeface="Calibri"/>
              </a:rPr>
              <a:t>Due to the sparse samples from lower latitude area(MAGLAT ≤40°), researchers incorporating spherical harmonic formulation into computing global scale prediction, however, this method has limitation–it can’t resolve fluctuations shorter than a certain length scale. </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b="1" lang="en" sz="1200">
                <a:latin typeface="Calibri"/>
                <a:ea typeface="Calibri"/>
                <a:cs typeface="Calibri"/>
                <a:sym typeface="Calibri"/>
              </a:rPr>
              <a:t>Reliance in past data: </a:t>
            </a:r>
            <a:r>
              <a:rPr lang="en" sz="1200">
                <a:latin typeface="Calibri"/>
                <a:ea typeface="Calibri"/>
                <a:cs typeface="Calibri"/>
                <a:sym typeface="Calibri"/>
              </a:rPr>
              <a:t>LTSM rely on past data, which become a challenge when we are trying to make real-time prediction.</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b="1" lang="en" sz="1200">
                <a:latin typeface="Calibri"/>
                <a:ea typeface="Calibri"/>
                <a:cs typeface="Calibri"/>
                <a:sym typeface="Calibri"/>
              </a:rPr>
              <a:t>Missing values imputation: </a:t>
            </a:r>
            <a:r>
              <a:rPr lang="en" sz="1200">
                <a:latin typeface="Calibri"/>
                <a:ea typeface="Calibri"/>
                <a:cs typeface="Calibri"/>
                <a:sym typeface="Calibri"/>
              </a:rPr>
              <a:t>OMNI dataset exists huge data missing problem, which can be up to 25% across the full dataset. How to impute these data could significantly affect the performance of our model and the accuracy of our prediction.</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b="1" lang="en" sz="1200">
                <a:latin typeface="Calibri"/>
                <a:ea typeface="Calibri"/>
                <a:cs typeface="Calibri"/>
                <a:sym typeface="Calibri"/>
              </a:rPr>
              <a:t>Underpredicts the perturbation values: </a:t>
            </a:r>
            <a:r>
              <a:rPr lang="en" sz="1200">
                <a:latin typeface="Calibri"/>
                <a:ea typeface="Calibri"/>
                <a:cs typeface="Calibri"/>
                <a:sym typeface="Calibri"/>
              </a:rPr>
              <a:t>Current model will underestimate the perturbation values when the perturbations are large. It might be caused by two factors: 1. Model is trained predominantly during quiet times, thus, the results may potentially be biased toward more quiet time than active times, resulting in underprediction of perturbations. 2. Lack of “context” perturbation measurements. Can possibly be solved by incorporate a proxy for the state of the Earth's magnetosphere as an input to the model, however, capturing a summary of the magnetosphere, given changing stations across multiple MLT and MAGLAT, is nontrivial work.</a:t>
            </a:r>
            <a:endParaRPr sz="1200">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4" name="Shape 1004"/>
        <p:cNvGrpSpPr/>
        <p:nvPr/>
      </p:nvGrpSpPr>
      <p:grpSpPr>
        <a:xfrm>
          <a:off x="0" y="0"/>
          <a:ext cx="0" cy="0"/>
          <a:chOff x="0" y="0"/>
          <a:chExt cx="0" cy="0"/>
        </a:xfrm>
      </p:grpSpPr>
      <p:sp>
        <p:nvSpPr>
          <p:cNvPr id="1005" name="Google Shape;1005;p1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for Forecasting dB/dt </a:t>
            </a:r>
            <a:endParaRPr/>
          </a:p>
        </p:txBody>
      </p:sp>
      <p:sp>
        <p:nvSpPr>
          <p:cNvPr id="1006" name="Google Shape;1006;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SuperMAG data, OMNI data</a:t>
            </a:r>
            <a:endParaRPr/>
          </a:p>
          <a:p>
            <a:pPr indent="0" lvl="0" marL="0" rtl="0" algn="l">
              <a:spcBef>
                <a:spcPts val="1200"/>
              </a:spcBef>
              <a:spcAft>
                <a:spcPts val="0"/>
              </a:spcAft>
              <a:buNone/>
            </a:pPr>
            <a:r>
              <a:rPr lang="en"/>
              <a:t>What do we get from each dataset:</a:t>
            </a:r>
            <a:endParaRPr/>
          </a:p>
          <a:p>
            <a:pPr indent="-342900" lvl="0" marL="457200" rtl="0" algn="l">
              <a:spcBef>
                <a:spcPts val="1200"/>
              </a:spcBef>
              <a:spcAft>
                <a:spcPts val="0"/>
              </a:spcAft>
              <a:buSzPts val="1800"/>
              <a:buChar char="●"/>
            </a:pPr>
            <a:r>
              <a:rPr lang="en"/>
              <a:t>SuperMAG data:  ground magnetic perturbations in the geomagnetic field dbe, dbn.</a:t>
            </a:r>
            <a:endParaRPr/>
          </a:p>
          <a:p>
            <a:pPr indent="-342900" lvl="0" marL="457200" rtl="0" algn="l">
              <a:spcBef>
                <a:spcPts val="0"/>
              </a:spcBef>
              <a:spcAft>
                <a:spcPts val="0"/>
              </a:spcAft>
              <a:buSzPts val="1800"/>
              <a:buChar char="●"/>
            </a:pPr>
            <a:r>
              <a:rPr lang="en"/>
              <a:t>OMNI data: </a:t>
            </a:r>
            <a:r>
              <a:rPr lang="en"/>
              <a:t>Geocentric Solar Magnetospheric coordinates (Bx, By, Bz), solar wind speed (VSW), solar wind proton temperature (T), the clock angle of the IMF(θc), and finally the solar radio flux.</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0" name="Shape 1010"/>
        <p:cNvGrpSpPr/>
        <p:nvPr/>
      </p:nvGrpSpPr>
      <p:grpSpPr>
        <a:xfrm>
          <a:off x="0" y="0"/>
          <a:ext cx="0" cy="0"/>
          <a:chOff x="0" y="0"/>
          <a:chExt cx="0" cy="0"/>
        </a:xfrm>
      </p:grpSpPr>
      <p:sp>
        <p:nvSpPr>
          <p:cNvPr id="1011" name="Google Shape;1011;p1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SuperMAG data of 28 days in Jan (All stations)</a:t>
            </a:r>
            <a:endParaRPr/>
          </a:p>
        </p:txBody>
      </p:sp>
      <p:pic>
        <p:nvPicPr>
          <p:cNvPr id="1012" name="Google Shape;1012;p140"/>
          <p:cNvPicPr preferRelativeResize="0"/>
          <p:nvPr/>
        </p:nvPicPr>
        <p:blipFill>
          <a:blip r:embed="rId3">
            <a:alphaModFix/>
          </a:blip>
          <a:stretch>
            <a:fillRect/>
          </a:stretch>
        </p:blipFill>
        <p:spPr>
          <a:xfrm>
            <a:off x="121325" y="1393125"/>
            <a:ext cx="8820152" cy="30233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6" name="Shape 1016"/>
        <p:cNvGrpSpPr/>
        <p:nvPr/>
      </p:nvGrpSpPr>
      <p:grpSpPr>
        <a:xfrm>
          <a:off x="0" y="0"/>
          <a:ext cx="0" cy="0"/>
          <a:chOff x="0" y="0"/>
          <a:chExt cx="0" cy="0"/>
        </a:xfrm>
      </p:grpSpPr>
      <p:sp>
        <p:nvSpPr>
          <p:cNvPr id="1017" name="Google Shape;1017;p1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SuperMAG data of 28 days in Jan (station NEW)</a:t>
            </a:r>
            <a:endParaRPr/>
          </a:p>
          <a:p>
            <a:pPr indent="0" lvl="0" marL="0" rtl="0" algn="l">
              <a:spcBef>
                <a:spcPts val="0"/>
              </a:spcBef>
              <a:spcAft>
                <a:spcPts val="0"/>
              </a:spcAft>
              <a:buNone/>
            </a:pPr>
            <a:r>
              <a:t/>
            </a:r>
            <a:endParaRPr/>
          </a:p>
        </p:txBody>
      </p:sp>
      <p:pic>
        <p:nvPicPr>
          <p:cNvPr id="1018" name="Google Shape;1018;p141"/>
          <p:cNvPicPr preferRelativeResize="0"/>
          <p:nvPr/>
        </p:nvPicPr>
        <p:blipFill>
          <a:blip r:embed="rId3">
            <a:alphaModFix/>
          </a:blip>
          <a:stretch>
            <a:fillRect/>
          </a:stretch>
        </p:blipFill>
        <p:spPr>
          <a:xfrm>
            <a:off x="136950" y="1338287"/>
            <a:ext cx="8870098" cy="3044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00"/>
              <a:t>Progress Report</a:t>
            </a:r>
            <a:endParaRPr sz="2200"/>
          </a:p>
        </p:txBody>
      </p:sp>
      <p:sp>
        <p:nvSpPr>
          <p:cNvPr id="158" name="Google Shape;158;p25"/>
          <p:cNvSpPr txBox="1"/>
          <p:nvPr>
            <p:ph idx="1" type="body"/>
          </p:nvPr>
        </p:nvSpPr>
        <p:spPr>
          <a:xfrm>
            <a:off x="228125" y="1152475"/>
            <a:ext cx="2400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NERC: </a:t>
            </a:r>
            <a:endParaRPr/>
          </a:p>
          <a:p>
            <a:pPr indent="0" lvl="0" marL="0" rtl="0" algn="l">
              <a:spcBef>
                <a:spcPts val="1200"/>
              </a:spcBef>
              <a:spcAft>
                <a:spcPts val="0"/>
              </a:spcAft>
              <a:buNone/>
            </a:pPr>
            <a:r>
              <a:rPr lang="en"/>
              <a:t>Still need some time looking into the GIC raw </a:t>
            </a:r>
            <a:r>
              <a:rPr lang="en">
                <a:solidFill>
                  <a:srgbClr val="0000FF"/>
                </a:solidFill>
              </a:rPr>
              <a:t>data processing</a:t>
            </a:r>
            <a:r>
              <a:rPr lang="en"/>
              <a:t> (some errors when running code)</a:t>
            </a:r>
            <a:endParaRPr/>
          </a:p>
          <a:p>
            <a:pPr indent="0" lvl="0" marL="0" rtl="0" algn="l">
              <a:spcBef>
                <a:spcPts val="1200"/>
              </a:spcBef>
              <a:spcAft>
                <a:spcPts val="1200"/>
              </a:spcAft>
              <a:buNone/>
            </a:pPr>
            <a:r>
              <a:rPr lang="en"/>
              <a:t>I use </a:t>
            </a:r>
            <a:r>
              <a:rPr lang="en">
                <a:solidFill>
                  <a:srgbClr val="0000FF"/>
                </a:solidFill>
              </a:rPr>
              <a:t>monitor</a:t>
            </a:r>
            <a:r>
              <a:rPr lang="en"/>
              <a:t> dataset for visualization this time. Not sure about the purpose of this </a:t>
            </a:r>
            <a:r>
              <a:rPr lang="en"/>
              <a:t>dataset, b</a:t>
            </a:r>
            <a:r>
              <a:rPr lang="en"/>
              <a:t>ut I am certain it </a:t>
            </a:r>
            <a:r>
              <a:rPr lang="en">
                <a:solidFill>
                  <a:srgbClr val="0000FF"/>
                </a:solidFill>
              </a:rPr>
              <a:t>lacks a lot of info</a:t>
            </a:r>
            <a:endParaRPr>
              <a:solidFill>
                <a:srgbClr val="0000FF"/>
              </a:solidFill>
            </a:endParaRPr>
          </a:p>
        </p:txBody>
      </p:sp>
      <p:pic>
        <p:nvPicPr>
          <p:cNvPr id="159" name="Google Shape;159;p25"/>
          <p:cNvPicPr preferRelativeResize="0"/>
          <p:nvPr/>
        </p:nvPicPr>
        <p:blipFill>
          <a:blip r:embed="rId3">
            <a:alphaModFix/>
          </a:blip>
          <a:stretch>
            <a:fillRect/>
          </a:stretch>
        </p:blipFill>
        <p:spPr>
          <a:xfrm>
            <a:off x="2897725" y="3211467"/>
            <a:ext cx="6246275" cy="1662958"/>
          </a:xfrm>
          <a:prstGeom prst="rect">
            <a:avLst/>
          </a:prstGeom>
          <a:noFill/>
          <a:ln cap="flat" cmpd="sng" w="9525">
            <a:solidFill>
              <a:srgbClr val="3C78D8"/>
            </a:solidFill>
            <a:prstDash val="solid"/>
            <a:round/>
            <a:headEnd len="sm" w="sm" type="none"/>
            <a:tailEnd len="sm" w="sm" type="none"/>
          </a:ln>
        </p:spPr>
      </p:pic>
      <p:pic>
        <p:nvPicPr>
          <p:cNvPr id="160" name="Google Shape;160;p25"/>
          <p:cNvPicPr preferRelativeResize="0"/>
          <p:nvPr/>
        </p:nvPicPr>
        <p:blipFill>
          <a:blip r:embed="rId4">
            <a:alphaModFix/>
          </a:blip>
          <a:stretch>
            <a:fillRect/>
          </a:stretch>
        </p:blipFill>
        <p:spPr>
          <a:xfrm>
            <a:off x="2897725" y="0"/>
            <a:ext cx="6246274" cy="3007225"/>
          </a:xfrm>
          <a:prstGeom prst="rect">
            <a:avLst/>
          </a:prstGeom>
          <a:noFill/>
          <a:ln cap="flat" cmpd="sng" w="9525">
            <a:solidFill>
              <a:srgbClr val="1155CC"/>
            </a:solidFill>
            <a:prstDash val="solid"/>
            <a:round/>
            <a:headEnd len="sm" w="sm" type="none"/>
            <a:tailEnd len="sm" w="sm" type="none"/>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2" name="Shape 1022"/>
        <p:cNvGrpSpPr/>
        <p:nvPr/>
      </p:nvGrpSpPr>
      <p:grpSpPr>
        <a:xfrm>
          <a:off x="0" y="0"/>
          <a:ext cx="0" cy="0"/>
          <a:chOff x="0" y="0"/>
          <a:chExt cx="0" cy="0"/>
        </a:xfrm>
      </p:grpSpPr>
      <p:sp>
        <p:nvSpPr>
          <p:cNvPr id="1023" name="Google Shape;1023;p14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OMNI data sample retrieval</a:t>
            </a:r>
            <a:endParaRPr/>
          </a:p>
        </p:txBody>
      </p:sp>
      <p:pic>
        <p:nvPicPr>
          <p:cNvPr id="1024" name="Google Shape;1024;p142"/>
          <p:cNvPicPr preferRelativeResize="0"/>
          <p:nvPr/>
        </p:nvPicPr>
        <p:blipFill>
          <a:blip r:embed="rId3">
            <a:alphaModFix/>
          </a:blip>
          <a:stretch>
            <a:fillRect/>
          </a:stretch>
        </p:blipFill>
        <p:spPr>
          <a:xfrm>
            <a:off x="0" y="1068425"/>
            <a:ext cx="2857300" cy="3791676"/>
          </a:xfrm>
          <a:prstGeom prst="rect">
            <a:avLst/>
          </a:prstGeom>
          <a:noFill/>
          <a:ln>
            <a:noFill/>
          </a:ln>
        </p:spPr>
      </p:pic>
      <p:pic>
        <p:nvPicPr>
          <p:cNvPr id="1025" name="Google Shape;1025;p142"/>
          <p:cNvPicPr preferRelativeResize="0"/>
          <p:nvPr/>
        </p:nvPicPr>
        <p:blipFill>
          <a:blip r:embed="rId4">
            <a:alphaModFix/>
          </a:blip>
          <a:stretch>
            <a:fillRect/>
          </a:stretch>
        </p:blipFill>
        <p:spPr>
          <a:xfrm>
            <a:off x="2857300" y="1068425"/>
            <a:ext cx="6286700" cy="379167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9" name="Shape 1029"/>
        <p:cNvGrpSpPr/>
        <p:nvPr/>
      </p:nvGrpSpPr>
      <p:grpSpPr>
        <a:xfrm>
          <a:off x="0" y="0"/>
          <a:ext cx="0" cy="0"/>
          <a:chOff x="0" y="0"/>
          <a:chExt cx="0" cy="0"/>
        </a:xfrm>
      </p:grpSpPr>
      <p:sp>
        <p:nvSpPr>
          <p:cNvPr id="1030" name="Google Shape;1030;p1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Consolidated Raw Data</a:t>
            </a:r>
            <a:endParaRPr/>
          </a:p>
        </p:txBody>
      </p:sp>
      <p:sp>
        <p:nvSpPr>
          <p:cNvPr id="1031" name="Google Shape;1031;p143"/>
          <p:cNvSpPr txBox="1"/>
          <p:nvPr>
            <p:ph idx="1" type="body"/>
          </p:nvPr>
        </p:nvSpPr>
        <p:spPr>
          <a:xfrm>
            <a:off x="311700" y="1152475"/>
            <a:ext cx="8520600" cy="3882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For OMNI dataset:</a:t>
            </a:r>
            <a:endParaRPr/>
          </a:p>
          <a:p>
            <a:pPr indent="-317500" lvl="1" marL="914400" rtl="0" algn="l">
              <a:spcBef>
                <a:spcPts val="0"/>
              </a:spcBef>
              <a:spcAft>
                <a:spcPts val="0"/>
              </a:spcAft>
              <a:buSzPts val="1400"/>
              <a:buChar char="○"/>
            </a:pPr>
            <a:r>
              <a:rPr lang="en"/>
              <a:t>Raw OMNI data (all the fields) c</a:t>
            </a:r>
            <a:r>
              <a:rPr lang="en"/>
              <a:t>onsolidated </a:t>
            </a:r>
            <a:r>
              <a:rPr lang="en"/>
              <a:t>from 2010-2023 using Python scripts</a:t>
            </a:r>
            <a:endParaRPr/>
          </a:p>
          <a:p>
            <a:pPr indent="-317500" lvl="1" marL="914400" rtl="0" algn="l">
              <a:spcBef>
                <a:spcPts val="0"/>
              </a:spcBef>
              <a:spcAft>
                <a:spcPts val="0"/>
              </a:spcAft>
              <a:buSzPts val="1400"/>
              <a:buChar char="○"/>
            </a:pPr>
            <a:r>
              <a:rPr lang="en"/>
              <a:t>Raw data were store in Google Drive folder: /content/drive/MyDrive/2024 UW ENGINE Capstone/data/OMNI/raw</a:t>
            </a:r>
            <a:endParaRPr/>
          </a:p>
          <a:p>
            <a:pPr indent="-317500" lvl="1" marL="914400" rtl="0" algn="l">
              <a:spcBef>
                <a:spcPts val="0"/>
              </a:spcBef>
              <a:spcAft>
                <a:spcPts val="0"/>
              </a:spcAft>
              <a:buSzPts val="1400"/>
              <a:buChar char="○"/>
            </a:pPr>
            <a:r>
              <a:rPr lang="en"/>
              <a:t>The script can be found in: /content/drive/MyDrive/2024 UW ENGINE Capstone/scripts</a:t>
            </a:r>
            <a:endParaRPr/>
          </a:p>
          <a:p>
            <a:pPr indent="-342900" lvl="0" marL="457200" rtl="0" algn="l">
              <a:spcBef>
                <a:spcPts val="0"/>
              </a:spcBef>
              <a:spcAft>
                <a:spcPts val="0"/>
              </a:spcAft>
              <a:buSzPts val="1800"/>
              <a:buChar char="●"/>
            </a:pPr>
            <a:r>
              <a:rPr lang="en"/>
              <a:t>For SuperMAG </a:t>
            </a:r>
            <a:r>
              <a:rPr lang="en"/>
              <a:t>dataset</a:t>
            </a:r>
            <a:r>
              <a:rPr lang="en"/>
              <a:t>:</a:t>
            </a:r>
            <a:endParaRPr/>
          </a:p>
          <a:p>
            <a:pPr indent="-317500" lvl="1" marL="914400" marR="0" rtl="0" algn="l">
              <a:lnSpc>
                <a:spcPct val="115000"/>
              </a:lnSpc>
              <a:spcBef>
                <a:spcPts val="0"/>
              </a:spcBef>
              <a:spcAft>
                <a:spcPts val="0"/>
              </a:spcAft>
              <a:buSzPts val="1400"/>
              <a:buChar char="○"/>
            </a:pPr>
            <a:r>
              <a:rPr lang="en" sz="1400"/>
              <a:t>Raw </a:t>
            </a:r>
            <a:r>
              <a:rPr lang="en"/>
              <a:t>SuperMAG</a:t>
            </a:r>
            <a:r>
              <a:rPr lang="en" sz="1400"/>
              <a:t> data </a:t>
            </a:r>
            <a:r>
              <a:rPr lang="en"/>
              <a:t>consolidated </a:t>
            </a:r>
            <a:r>
              <a:rPr lang="en" sz="1400"/>
              <a:t>from 2010-2023 using Python scripts</a:t>
            </a:r>
            <a:endParaRPr sz="1400"/>
          </a:p>
          <a:p>
            <a:pPr indent="-317500" lvl="1" marL="914400" marR="0" rtl="0" algn="l">
              <a:lnSpc>
                <a:spcPct val="115000"/>
              </a:lnSpc>
              <a:spcBef>
                <a:spcPts val="0"/>
              </a:spcBef>
              <a:spcAft>
                <a:spcPts val="0"/>
              </a:spcAft>
              <a:buSzPts val="1400"/>
              <a:buChar char="○"/>
            </a:pPr>
            <a:r>
              <a:rPr lang="en" sz="1400"/>
              <a:t>Raw data will be store in Google Drive folder: /content/drive/MyDrive/2024 UW ENGINE Capstone/</a:t>
            </a:r>
            <a:r>
              <a:rPr lang="en"/>
              <a:t>data</a:t>
            </a:r>
            <a:r>
              <a:rPr lang="en" sz="1400"/>
              <a:t>/</a:t>
            </a:r>
            <a:r>
              <a:rPr lang="en"/>
              <a:t>SuperMAG</a:t>
            </a:r>
            <a:r>
              <a:rPr lang="en" sz="1400"/>
              <a:t>/raw</a:t>
            </a:r>
            <a:endParaRPr sz="1400"/>
          </a:p>
          <a:p>
            <a:pPr indent="-317500" lvl="1" marL="914400" marR="0" rtl="0" algn="l">
              <a:lnSpc>
                <a:spcPct val="115000"/>
              </a:lnSpc>
              <a:spcBef>
                <a:spcPts val="0"/>
              </a:spcBef>
              <a:spcAft>
                <a:spcPts val="0"/>
              </a:spcAft>
              <a:buSzPts val="1400"/>
              <a:buChar char="○"/>
            </a:pPr>
            <a:r>
              <a:rPr lang="en" sz="1400"/>
              <a:t>The script can be found in: /content/drive/MyDrive/2024 UW ENGINE Capstone/scripts</a:t>
            </a:r>
            <a:endParaRPr sz="1400"/>
          </a:p>
          <a:p>
            <a:pPr indent="-342900" lvl="0" marL="457200" rtl="0" algn="l">
              <a:spcBef>
                <a:spcPts val="0"/>
              </a:spcBef>
              <a:spcAft>
                <a:spcPts val="0"/>
              </a:spcAft>
              <a:buSzPts val="1800"/>
              <a:buChar char="●"/>
            </a:pPr>
            <a:r>
              <a:rPr lang="en"/>
              <a:t>For NERC_GIC </a:t>
            </a:r>
            <a:r>
              <a:rPr lang="en"/>
              <a:t>dataset</a:t>
            </a:r>
            <a:r>
              <a:rPr lang="en"/>
              <a:t>:</a:t>
            </a:r>
            <a:endParaRPr sz="1400"/>
          </a:p>
          <a:p>
            <a:pPr indent="-317500" lvl="1" marL="914400" rtl="0" algn="l">
              <a:spcBef>
                <a:spcPts val="0"/>
              </a:spcBef>
              <a:spcAft>
                <a:spcPts val="0"/>
              </a:spcAft>
              <a:buSzPts val="1400"/>
              <a:buChar char="○"/>
            </a:pPr>
            <a:r>
              <a:rPr lang="en"/>
              <a:t>Raw NERC_GIC data consolidated from 2010-2023 using Python scripts</a:t>
            </a:r>
            <a:endParaRPr/>
          </a:p>
          <a:p>
            <a:pPr indent="-317500" lvl="1" marL="914400" rtl="0" algn="l">
              <a:spcBef>
                <a:spcPts val="0"/>
              </a:spcBef>
              <a:spcAft>
                <a:spcPts val="0"/>
              </a:spcAft>
              <a:buSzPts val="1400"/>
              <a:buChar char="○"/>
            </a:pPr>
            <a:r>
              <a:rPr lang="en"/>
              <a:t>Raw data will be store in Google Drive folder: /content/drive/MyDrive/2024 UW ENGINE Capstone/data/NERC_GIC/raw</a:t>
            </a:r>
            <a:endParaRPr/>
          </a:p>
          <a:p>
            <a:pPr indent="-317500" lvl="1" marL="914400" rtl="0" algn="l">
              <a:spcBef>
                <a:spcPts val="0"/>
              </a:spcBef>
              <a:spcAft>
                <a:spcPts val="0"/>
              </a:spcAft>
              <a:buSzPts val="1400"/>
              <a:buChar char="○"/>
            </a:pPr>
            <a:r>
              <a:rPr lang="en"/>
              <a:t>The script can be found in: /content/drive/MyDrive/2024 UW ENGINE Capstone/scripts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5" name="Shape 1035"/>
        <p:cNvGrpSpPr/>
        <p:nvPr/>
      </p:nvGrpSpPr>
      <p:grpSpPr>
        <a:xfrm>
          <a:off x="0" y="0"/>
          <a:ext cx="0" cy="0"/>
          <a:chOff x="0" y="0"/>
          <a:chExt cx="0" cy="0"/>
        </a:xfrm>
      </p:grpSpPr>
      <p:sp>
        <p:nvSpPr>
          <p:cNvPr id="1036" name="Google Shape;1036;p144"/>
          <p:cNvSpPr txBox="1"/>
          <p:nvPr>
            <p:ph type="title"/>
          </p:nvPr>
        </p:nvSpPr>
        <p:spPr>
          <a:xfrm>
            <a:off x="311700" y="407863"/>
            <a:ext cx="8520600" cy="53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and next</a:t>
            </a:r>
            <a:r>
              <a:rPr lang="en"/>
              <a:t> step</a:t>
            </a:r>
            <a:endParaRPr/>
          </a:p>
        </p:txBody>
      </p:sp>
      <p:sp>
        <p:nvSpPr>
          <p:cNvPr id="1037" name="Google Shape;1037;p144"/>
          <p:cNvSpPr txBox="1"/>
          <p:nvPr>
            <p:ph idx="1" type="body"/>
          </p:nvPr>
        </p:nvSpPr>
        <p:spPr>
          <a:xfrm>
            <a:off x="311700" y="980833"/>
            <a:ext cx="8520600" cy="3890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Harmonize and clean up consolidated data</a:t>
            </a:r>
            <a:endParaRPr/>
          </a:p>
          <a:p>
            <a:pPr indent="-317500" lvl="1" marL="914400" rtl="0" algn="l">
              <a:spcBef>
                <a:spcPts val="0"/>
              </a:spcBef>
              <a:spcAft>
                <a:spcPts val="0"/>
              </a:spcAft>
              <a:buSzPts val="1400"/>
              <a:buChar char="○"/>
            </a:pPr>
            <a:r>
              <a:rPr lang="en"/>
              <a:t>Formatting the dataset ready for input of machine learning model</a:t>
            </a:r>
            <a:endParaRPr/>
          </a:p>
          <a:p>
            <a:pPr indent="-317500" lvl="1" marL="914400" rtl="0" algn="l">
              <a:spcBef>
                <a:spcPts val="0"/>
              </a:spcBef>
              <a:spcAft>
                <a:spcPts val="0"/>
              </a:spcAft>
              <a:buSzPts val="1400"/>
              <a:buChar char="○"/>
            </a:pPr>
            <a:r>
              <a:rPr lang="en"/>
              <a:t>For predicting NERC GIC values:</a:t>
            </a:r>
            <a:endParaRPr/>
          </a:p>
          <a:p>
            <a:pPr indent="-317500" lvl="2" marL="1371600" rtl="0" algn="l">
              <a:spcBef>
                <a:spcPts val="0"/>
              </a:spcBef>
              <a:spcAft>
                <a:spcPts val="0"/>
              </a:spcAft>
              <a:buSzPts val="1400"/>
              <a:buChar char="■"/>
            </a:pPr>
            <a:r>
              <a:rPr lang="en"/>
              <a:t>Joined SuperMAG data and NERC GIC data based on time information (dbn_nez, dbe_nez, dbz_nez, lat, long, gic_values). We’re figuring out sampling NERC GIC to 1-min cadence.</a:t>
            </a:r>
            <a:endParaRPr/>
          </a:p>
          <a:p>
            <a:pPr indent="-317500" lvl="1" marL="914400" rtl="0" algn="l">
              <a:spcBef>
                <a:spcPts val="0"/>
              </a:spcBef>
              <a:spcAft>
                <a:spcPts val="0"/>
              </a:spcAft>
              <a:buSzPts val="1400"/>
              <a:buChar char="○"/>
            </a:pPr>
            <a:r>
              <a:rPr lang="en"/>
              <a:t>For predicting dB/dt:</a:t>
            </a:r>
            <a:endParaRPr/>
          </a:p>
          <a:p>
            <a:pPr indent="-317500" lvl="2" marL="1371600" rtl="0" algn="l">
              <a:spcBef>
                <a:spcPts val="0"/>
              </a:spcBef>
              <a:spcAft>
                <a:spcPts val="0"/>
              </a:spcAft>
              <a:buSzPts val="1400"/>
              <a:buChar char="■"/>
            </a:pPr>
            <a:r>
              <a:rPr lang="en"/>
              <a:t>Joined SuperMAG data and OMNI data based on time information as well, we will work with 5-min cadence for simplicity just now. And we will fill the missing data with the closest values.</a:t>
            </a:r>
            <a:endParaRPr/>
          </a:p>
          <a:p>
            <a:pPr indent="-342900" lvl="0" marL="457200" rtl="0" algn="l">
              <a:spcBef>
                <a:spcPts val="0"/>
              </a:spcBef>
              <a:spcAft>
                <a:spcPts val="0"/>
              </a:spcAft>
              <a:buSzPts val="1800"/>
              <a:buChar char="●"/>
            </a:pPr>
            <a:r>
              <a:rPr lang="en"/>
              <a:t>Prepare initial code for machine lear</a:t>
            </a:r>
            <a:r>
              <a:rPr lang="en"/>
              <a:t>ning model</a:t>
            </a:r>
            <a:endParaRPr/>
          </a:p>
          <a:p>
            <a:pPr indent="-317500" lvl="1" marL="914400" rtl="0" algn="l">
              <a:spcBef>
                <a:spcPts val="0"/>
              </a:spcBef>
              <a:spcAft>
                <a:spcPts val="0"/>
              </a:spcAft>
              <a:buSzPts val="1400"/>
              <a:buChar char="○"/>
            </a:pPr>
            <a:r>
              <a:rPr lang="en"/>
              <a:t>Multivariate Linear Regression model</a:t>
            </a:r>
            <a:endParaRPr/>
          </a:p>
          <a:p>
            <a:pPr indent="-317500" lvl="1" marL="914400" rtl="0" algn="l">
              <a:spcBef>
                <a:spcPts val="0"/>
              </a:spcBef>
              <a:spcAft>
                <a:spcPts val="0"/>
              </a:spcAft>
              <a:buSzPts val="1400"/>
              <a:buChar char="○"/>
            </a:pPr>
            <a:r>
              <a:rPr lang="en"/>
              <a:t>LSTM model</a:t>
            </a:r>
            <a:endParaRPr/>
          </a:p>
          <a:p>
            <a:pPr indent="-317500" lvl="1" marL="914400" rtl="0" algn="l">
              <a:spcBef>
                <a:spcPts val="0"/>
              </a:spcBef>
              <a:spcAft>
                <a:spcPts val="0"/>
              </a:spcAft>
              <a:buSzPts val="1400"/>
              <a:buChar char="○"/>
            </a:pPr>
            <a:r>
              <a:rPr lang="en"/>
              <a:t>S</a:t>
            </a:r>
            <a:r>
              <a:rPr lang="en"/>
              <a:t>patio-temporal deep learning model</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1" name="Shape 1041"/>
        <p:cNvGrpSpPr/>
        <p:nvPr/>
      </p:nvGrpSpPr>
      <p:grpSpPr>
        <a:xfrm>
          <a:off x="0" y="0"/>
          <a:ext cx="0" cy="0"/>
          <a:chOff x="0" y="0"/>
          <a:chExt cx="0" cy="0"/>
        </a:xfrm>
      </p:grpSpPr>
      <p:sp>
        <p:nvSpPr>
          <p:cNvPr id="1042" name="Google Shape;1042;p1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Last week</a:t>
            </a:r>
            <a:endParaRPr/>
          </a:p>
        </p:txBody>
      </p:sp>
      <p:sp>
        <p:nvSpPr>
          <p:cNvPr id="1043" name="Google Shape;1043;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OMNI data:</a:t>
            </a:r>
            <a:endParaRPr/>
          </a:p>
          <a:p>
            <a:pPr indent="-317500" lvl="1" marL="914400" rtl="0" algn="l">
              <a:spcBef>
                <a:spcPts val="0"/>
              </a:spcBef>
              <a:spcAft>
                <a:spcPts val="0"/>
              </a:spcAft>
              <a:buSzPts val="1400"/>
              <a:buChar char="○"/>
            </a:pPr>
            <a:r>
              <a:rPr lang="en"/>
              <a:t>Clean up: filling the missing values with interpolation strategies</a:t>
            </a:r>
            <a:endParaRPr/>
          </a:p>
          <a:p>
            <a:pPr indent="-342900" lvl="0" marL="457200" rtl="0" algn="l">
              <a:spcBef>
                <a:spcPts val="0"/>
              </a:spcBef>
              <a:spcAft>
                <a:spcPts val="0"/>
              </a:spcAft>
              <a:buSzPts val="1800"/>
              <a:buChar char="●"/>
            </a:pPr>
            <a:r>
              <a:rPr lang="en"/>
              <a:t>SuperMAG data:</a:t>
            </a:r>
            <a:endParaRPr/>
          </a:p>
          <a:p>
            <a:pPr indent="-317500" lvl="1" marL="914400" rtl="0" algn="l">
              <a:spcBef>
                <a:spcPts val="0"/>
              </a:spcBef>
              <a:spcAft>
                <a:spcPts val="0"/>
              </a:spcAft>
              <a:buSzPts val="1400"/>
              <a:buChar char="○"/>
            </a:pPr>
            <a:r>
              <a:rPr lang="en"/>
              <a:t>Clean up: filling the missing values with interpolation strategies</a:t>
            </a:r>
            <a:endParaRPr/>
          </a:p>
          <a:p>
            <a:pPr indent="-317500" lvl="1" marL="914400" rtl="0" algn="l">
              <a:spcBef>
                <a:spcPts val="0"/>
              </a:spcBef>
              <a:spcAft>
                <a:spcPts val="0"/>
              </a:spcAft>
              <a:buSzPts val="1400"/>
              <a:buChar char="○"/>
            </a:pPr>
            <a:r>
              <a:rPr lang="en"/>
              <a:t>Resample the data into 5 min cadences to match with OMNI data (Just year of 2023 for now)</a:t>
            </a:r>
            <a:endParaRPr/>
          </a:p>
          <a:p>
            <a:pPr indent="-342900" lvl="0" marL="457200" rtl="0" algn="l">
              <a:spcBef>
                <a:spcPts val="0"/>
              </a:spcBef>
              <a:spcAft>
                <a:spcPts val="0"/>
              </a:spcAft>
              <a:buSzPts val="1800"/>
              <a:buChar char="●"/>
            </a:pPr>
            <a:r>
              <a:rPr lang="en"/>
              <a:t>Dataset for predicting db/dt:</a:t>
            </a:r>
            <a:endParaRPr/>
          </a:p>
          <a:p>
            <a:pPr indent="-317500" lvl="1" marL="914400" rtl="0" algn="l">
              <a:spcBef>
                <a:spcPts val="0"/>
              </a:spcBef>
              <a:spcAft>
                <a:spcPts val="0"/>
              </a:spcAft>
              <a:buSzPts val="1400"/>
              <a:buChar char="○"/>
            </a:pPr>
            <a:r>
              <a:rPr lang="en"/>
              <a:t>Joined the OMNI data and SuperMAG data based on datetime</a:t>
            </a:r>
            <a:endParaRPr/>
          </a:p>
          <a:p>
            <a:pPr indent="-317500" lvl="1" marL="914400" rtl="0" algn="l">
              <a:spcBef>
                <a:spcPts val="0"/>
              </a:spcBef>
              <a:spcAft>
                <a:spcPts val="0"/>
              </a:spcAft>
              <a:buSzPts val="1400"/>
              <a:buChar char="○"/>
            </a:pPr>
            <a:r>
              <a:rPr lang="en"/>
              <a:t>Predicting columns: dbe_nez, dbe_nez</a:t>
            </a:r>
            <a:endParaRPr/>
          </a:p>
          <a:p>
            <a:pPr indent="-317500" lvl="1" marL="914400" rtl="0" algn="l">
              <a:spcBef>
                <a:spcPts val="0"/>
              </a:spcBef>
              <a:spcAft>
                <a:spcPts val="0"/>
              </a:spcAft>
              <a:buSzPts val="1400"/>
              <a:buChar char="○"/>
            </a:pPr>
            <a:r>
              <a:rPr lang="en"/>
              <a:t>Features columns: glon, glat, mlat, mlon, BX_GSE, BY_GSM, BZ_GSM, flow_speed and proton_density</a:t>
            </a:r>
            <a:endParaRPr/>
          </a:p>
          <a:p>
            <a:pPr indent="-342900" lvl="0" marL="457200" rtl="0" algn="l">
              <a:spcBef>
                <a:spcPts val="0"/>
              </a:spcBef>
              <a:spcAft>
                <a:spcPts val="0"/>
              </a:spcAft>
              <a:buSzPts val="1800"/>
              <a:buChar char="●"/>
            </a:pPr>
            <a:r>
              <a:rPr lang="en"/>
              <a:t>Model:</a:t>
            </a:r>
            <a:endParaRPr/>
          </a:p>
          <a:p>
            <a:pPr indent="-317500" lvl="1" marL="914400" rtl="0" algn="l">
              <a:spcBef>
                <a:spcPts val="0"/>
              </a:spcBef>
              <a:spcAft>
                <a:spcPts val="0"/>
              </a:spcAft>
              <a:buSzPts val="1400"/>
              <a:buChar char="○"/>
            </a:pPr>
            <a:r>
              <a:rPr lang="en"/>
              <a:t>Working on having </a:t>
            </a:r>
            <a:r>
              <a:rPr lang="en"/>
              <a:t>Multivariate Linear Regression model</a:t>
            </a:r>
            <a:r>
              <a:rPr lang="en"/>
              <a:t> code base</a:t>
            </a:r>
            <a:endParaRPr/>
          </a:p>
          <a:p>
            <a:pPr indent="-317500" lvl="1" marL="914400" rtl="0" algn="l">
              <a:spcBef>
                <a:spcPts val="0"/>
              </a:spcBef>
              <a:spcAft>
                <a:spcPts val="0"/>
              </a:spcAft>
              <a:buSzPts val="1400"/>
              <a:buChar char="○"/>
            </a:pPr>
            <a:r>
              <a:rPr lang="en"/>
              <a:t>Working on having LSTM model code base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7" name="Shape 1047"/>
        <p:cNvGrpSpPr/>
        <p:nvPr/>
      </p:nvGrpSpPr>
      <p:grpSpPr>
        <a:xfrm>
          <a:off x="0" y="0"/>
          <a:ext cx="0" cy="0"/>
          <a:chOff x="0" y="0"/>
          <a:chExt cx="0" cy="0"/>
        </a:xfrm>
      </p:grpSpPr>
      <p:sp>
        <p:nvSpPr>
          <p:cNvPr id="1048" name="Google Shape;1048;p1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Screenshot of ready dataset (2023) for training</a:t>
            </a:r>
            <a:endParaRPr/>
          </a:p>
        </p:txBody>
      </p:sp>
      <p:sp>
        <p:nvSpPr>
          <p:cNvPr id="1049" name="Google Shape;1049;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0" name="Google Shape;1050;p146"/>
          <p:cNvPicPr preferRelativeResize="0"/>
          <p:nvPr/>
        </p:nvPicPr>
        <p:blipFill>
          <a:blip r:embed="rId3">
            <a:alphaModFix/>
          </a:blip>
          <a:stretch>
            <a:fillRect/>
          </a:stretch>
        </p:blipFill>
        <p:spPr>
          <a:xfrm>
            <a:off x="331625" y="1553400"/>
            <a:ext cx="8480751" cy="22713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4" name="Shape 1054"/>
        <p:cNvGrpSpPr/>
        <p:nvPr/>
      </p:nvGrpSpPr>
      <p:grpSpPr>
        <a:xfrm>
          <a:off x="0" y="0"/>
          <a:ext cx="0" cy="0"/>
          <a:chOff x="0" y="0"/>
          <a:chExt cx="0" cy="0"/>
        </a:xfrm>
      </p:grpSpPr>
      <p:sp>
        <p:nvSpPr>
          <p:cNvPr id="1055" name="Google Shape;1055;p1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week</a:t>
            </a:r>
            <a:endParaRPr/>
          </a:p>
        </p:txBody>
      </p:sp>
      <p:sp>
        <p:nvSpPr>
          <p:cNvPr id="1056" name="Google Shape;1056;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GIC data: </a:t>
            </a:r>
            <a:endParaRPr/>
          </a:p>
          <a:p>
            <a:pPr indent="-317500" lvl="1" marL="914400" rtl="0" algn="l">
              <a:spcBef>
                <a:spcPts val="0"/>
              </a:spcBef>
              <a:spcAft>
                <a:spcPts val="0"/>
              </a:spcAft>
              <a:buSzPts val="1400"/>
              <a:buChar char="○"/>
            </a:pPr>
            <a:r>
              <a:rPr lang="en"/>
              <a:t>Resample to have 5-min cadence</a:t>
            </a:r>
            <a:endParaRPr/>
          </a:p>
          <a:p>
            <a:pPr indent="-317500" lvl="1" marL="914400" rtl="0" algn="l">
              <a:spcBef>
                <a:spcPts val="0"/>
              </a:spcBef>
              <a:spcAft>
                <a:spcPts val="0"/>
              </a:spcAft>
              <a:buSzPts val="1400"/>
              <a:buChar char="○"/>
            </a:pPr>
            <a:r>
              <a:rPr lang="en"/>
              <a:t>Join with OMNI dataset on timedate</a:t>
            </a:r>
            <a:endParaRPr/>
          </a:p>
          <a:p>
            <a:pPr indent="-317500" lvl="1" marL="914400" rtl="0" algn="l">
              <a:spcBef>
                <a:spcPts val="0"/>
              </a:spcBef>
              <a:spcAft>
                <a:spcPts val="0"/>
              </a:spcAft>
              <a:buSzPts val="1400"/>
              <a:buChar char="○"/>
            </a:pPr>
            <a:r>
              <a:rPr lang="en"/>
              <a:t>Preparing dataset for training the model predicting on GIC values</a:t>
            </a:r>
            <a:endParaRPr/>
          </a:p>
          <a:p>
            <a:pPr indent="-342900" lvl="0" marL="457200" rtl="0" algn="l">
              <a:spcBef>
                <a:spcPts val="0"/>
              </a:spcBef>
              <a:spcAft>
                <a:spcPts val="0"/>
              </a:spcAft>
              <a:buSzPts val="1800"/>
              <a:buChar char="●"/>
            </a:pPr>
            <a:r>
              <a:rPr lang="en"/>
              <a:t>Models:</a:t>
            </a:r>
            <a:endParaRPr/>
          </a:p>
          <a:p>
            <a:pPr indent="-317500" lvl="1" marL="914400" rtl="0" algn="l">
              <a:spcBef>
                <a:spcPts val="0"/>
              </a:spcBef>
              <a:spcAft>
                <a:spcPts val="0"/>
              </a:spcAft>
              <a:buSzPts val="1400"/>
              <a:buChar char="○"/>
            </a:pPr>
            <a:r>
              <a:rPr lang="en"/>
              <a:t>Having some initials trainings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0" name="Shape 1060"/>
        <p:cNvGrpSpPr/>
        <p:nvPr/>
      </p:nvGrpSpPr>
      <p:grpSpPr>
        <a:xfrm>
          <a:off x="0" y="0"/>
          <a:ext cx="0" cy="0"/>
          <a:chOff x="0" y="0"/>
          <a:chExt cx="0" cy="0"/>
        </a:xfrm>
      </p:grpSpPr>
      <p:sp>
        <p:nvSpPr>
          <p:cNvPr id="1061" name="Google Shape;1061;p14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Last week</a:t>
            </a:r>
            <a:endParaRPr/>
          </a:p>
        </p:txBody>
      </p:sp>
      <p:sp>
        <p:nvSpPr>
          <p:cNvPr id="1062" name="Google Shape;1062;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Define baseline metrics for Multivariate Linear Regression:</a:t>
            </a:r>
            <a:endParaRPr/>
          </a:p>
          <a:p>
            <a:pPr indent="-317500" lvl="1" marL="914400" rtl="0" algn="l">
              <a:spcBef>
                <a:spcPts val="0"/>
              </a:spcBef>
              <a:spcAft>
                <a:spcPts val="0"/>
              </a:spcAft>
              <a:buSzPts val="1400"/>
              <a:buChar char="○"/>
            </a:pPr>
            <a:r>
              <a:rPr lang="en"/>
              <a:t>Loss function: Mean Square Error (MSE)</a:t>
            </a:r>
            <a:endParaRPr/>
          </a:p>
          <a:p>
            <a:pPr indent="-317500" lvl="1" marL="914400" rtl="0" algn="l">
              <a:spcBef>
                <a:spcPts val="0"/>
              </a:spcBef>
              <a:spcAft>
                <a:spcPts val="0"/>
              </a:spcAft>
              <a:buSzPts val="1400"/>
              <a:buChar char="○"/>
            </a:pPr>
            <a:r>
              <a:rPr lang="en"/>
              <a:t>We have a initial code for the model, which is ready to train</a:t>
            </a:r>
            <a:endParaRPr/>
          </a:p>
          <a:p>
            <a:pPr indent="-317500" lvl="1" marL="914400" rtl="0" algn="l">
              <a:spcBef>
                <a:spcPts val="0"/>
              </a:spcBef>
              <a:spcAft>
                <a:spcPts val="0"/>
              </a:spcAft>
              <a:buSzPts val="1400"/>
              <a:buChar char="○"/>
            </a:pPr>
            <a:r>
              <a:rPr lang="en"/>
              <a:t>Still on waiting for having </a:t>
            </a:r>
            <a:r>
              <a:rPr lang="en"/>
              <a:t>entire dataset to train the full model</a:t>
            </a:r>
            <a:endParaRPr/>
          </a:p>
          <a:p>
            <a:pPr indent="-342900" lvl="0" marL="457200" rtl="0" algn="l">
              <a:spcBef>
                <a:spcPts val="0"/>
              </a:spcBef>
              <a:spcAft>
                <a:spcPts val="0"/>
              </a:spcAft>
              <a:buSzPts val="1800"/>
              <a:buChar char="●"/>
            </a:pPr>
            <a:r>
              <a:rPr lang="en"/>
              <a:t>Dataset for predicting GIC values:</a:t>
            </a:r>
            <a:endParaRPr/>
          </a:p>
          <a:p>
            <a:pPr indent="-317500" lvl="1" marL="914400" rtl="0" algn="l">
              <a:spcBef>
                <a:spcPts val="0"/>
              </a:spcBef>
              <a:spcAft>
                <a:spcPts val="0"/>
              </a:spcAft>
              <a:buSzPts val="1400"/>
              <a:buChar char="○"/>
            </a:pPr>
            <a:r>
              <a:rPr lang="en"/>
              <a:t>We are thinking about joining SuperMAG data, OMNI data and GIC data value based on the datetime, however, we still have some challenges with the joining strategy.</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6" name="Shape 1066"/>
        <p:cNvGrpSpPr/>
        <p:nvPr/>
      </p:nvGrpSpPr>
      <p:grpSpPr>
        <a:xfrm>
          <a:off x="0" y="0"/>
          <a:ext cx="0" cy="0"/>
          <a:chOff x="0" y="0"/>
          <a:chExt cx="0" cy="0"/>
        </a:xfrm>
      </p:grpSpPr>
      <p:sp>
        <p:nvSpPr>
          <p:cNvPr id="1067" name="Google Shape;1067;p1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week</a:t>
            </a:r>
            <a:endParaRPr/>
          </a:p>
        </p:txBody>
      </p:sp>
      <p:sp>
        <p:nvSpPr>
          <p:cNvPr id="1068" name="Google Shape;1068;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will continue to working on what we still haven’t finished from last week.</a:t>
            </a:r>
            <a:endParaRPr/>
          </a:p>
          <a:p>
            <a:pPr indent="-342900" lvl="0" marL="457200" rtl="0" algn="l">
              <a:spcBef>
                <a:spcPts val="0"/>
              </a:spcBef>
              <a:spcAft>
                <a:spcPts val="0"/>
              </a:spcAft>
              <a:buSzPts val="1800"/>
              <a:buChar char="●"/>
            </a:pPr>
            <a:r>
              <a:rPr lang="en"/>
              <a:t>Hopefully, we can obtain a full dataset for predicting magnetic </a:t>
            </a:r>
            <a:r>
              <a:rPr lang="en"/>
              <a:t>perturbation, dB/dt.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2" name="Shape 1072"/>
        <p:cNvGrpSpPr/>
        <p:nvPr/>
      </p:nvGrpSpPr>
      <p:grpSpPr>
        <a:xfrm>
          <a:off x="0" y="0"/>
          <a:ext cx="0" cy="0"/>
          <a:chOff x="0" y="0"/>
          <a:chExt cx="0" cy="0"/>
        </a:xfrm>
      </p:grpSpPr>
      <p:sp>
        <p:nvSpPr>
          <p:cNvPr id="1073" name="Google Shape;1073;p1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Last Week</a:t>
            </a:r>
            <a:endParaRPr/>
          </a:p>
        </p:txBody>
      </p:sp>
      <p:sp>
        <p:nvSpPr>
          <p:cNvPr id="1074" name="Google Shape;1074;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Dataset for predicting dB/dt values:</a:t>
            </a:r>
            <a:endParaRPr/>
          </a:p>
          <a:p>
            <a:pPr indent="-317500" lvl="1" marL="914400" rtl="0" algn="l">
              <a:spcBef>
                <a:spcPts val="0"/>
              </a:spcBef>
              <a:spcAft>
                <a:spcPts val="0"/>
              </a:spcAft>
              <a:buSzPts val="1400"/>
              <a:buChar char="○"/>
            </a:pPr>
            <a:r>
              <a:rPr lang="en"/>
              <a:t>We have code to efficiently generate dataset for dB/dt </a:t>
            </a:r>
            <a:endParaRPr/>
          </a:p>
          <a:p>
            <a:pPr indent="-317500" lvl="1" marL="914400" rtl="0" algn="l">
              <a:spcBef>
                <a:spcPts val="0"/>
              </a:spcBef>
              <a:spcAft>
                <a:spcPts val="0"/>
              </a:spcAft>
              <a:buSzPts val="1400"/>
              <a:buChar char="○"/>
            </a:pPr>
            <a:r>
              <a:rPr lang="en"/>
              <a:t>Successfully generated all the dataset from 2010-2023 separate in year by year files.</a:t>
            </a:r>
            <a:endParaRPr/>
          </a:p>
          <a:p>
            <a:pPr indent="-317500" lvl="1" marL="914400" rtl="0" algn="l">
              <a:spcBef>
                <a:spcPts val="0"/>
              </a:spcBef>
              <a:spcAft>
                <a:spcPts val="0"/>
              </a:spcAft>
              <a:buSzPts val="1400"/>
              <a:buChar char="○"/>
            </a:pPr>
            <a:r>
              <a:t/>
            </a:r>
            <a:endParaRPr/>
          </a:p>
        </p:txBody>
      </p:sp>
      <p:pic>
        <p:nvPicPr>
          <p:cNvPr id="1075" name="Google Shape;1075;p150"/>
          <p:cNvPicPr preferRelativeResize="0"/>
          <p:nvPr/>
        </p:nvPicPr>
        <p:blipFill>
          <a:blip r:embed="rId3">
            <a:alphaModFix/>
          </a:blip>
          <a:stretch>
            <a:fillRect/>
          </a:stretch>
        </p:blipFill>
        <p:spPr>
          <a:xfrm>
            <a:off x="1216200" y="2068000"/>
            <a:ext cx="4517202" cy="271517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9" name="Shape 1079"/>
        <p:cNvGrpSpPr/>
        <p:nvPr/>
      </p:nvGrpSpPr>
      <p:grpSpPr>
        <a:xfrm>
          <a:off x="0" y="0"/>
          <a:ext cx="0" cy="0"/>
          <a:chOff x="0" y="0"/>
          <a:chExt cx="0" cy="0"/>
        </a:xfrm>
      </p:grpSpPr>
      <p:sp>
        <p:nvSpPr>
          <p:cNvPr id="1080" name="Google Shape;1080;p151"/>
          <p:cNvSpPr txBox="1"/>
          <p:nvPr>
            <p:ph type="title"/>
          </p:nvPr>
        </p:nvSpPr>
        <p:spPr>
          <a:xfrm>
            <a:off x="311700" y="1402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Last week</a:t>
            </a:r>
            <a:endParaRPr/>
          </a:p>
        </p:txBody>
      </p:sp>
      <p:sp>
        <p:nvSpPr>
          <p:cNvPr id="1081" name="Google Shape;1081;p151"/>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Multivariate Linear regression:</a:t>
            </a:r>
            <a:endParaRPr/>
          </a:p>
          <a:p>
            <a:pPr indent="-317500" lvl="1" marL="914400" rtl="0" algn="l">
              <a:spcBef>
                <a:spcPts val="0"/>
              </a:spcBef>
              <a:spcAft>
                <a:spcPts val="0"/>
              </a:spcAft>
              <a:buSzPts val="1400"/>
              <a:buChar char="○"/>
            </a:pPr>
            <a:r>
              <a:rPr lang="en"/>
              <a:t>Trained on dataset 2022 and try to predict 2023, here is some results:</a:t>
            </a:r>
            <a:endParaRPr/>
          </a:p>
        </p:txBody>
      </p:sp>
      <p:pic>
        <p:nvPicPr>
          <p:cNvPr id="1082" name="Google Shape;1082;p151"/>
          <p:cNvPicPr preferRelativeResize="0"/>
          <p:nvPr/>
        </p:nvPicPr>
        <p:blipFill>
          <a:blip r:embed="rId3">
            <a:alphaModFix/>
          </a:blip>
          <a:stretch>
            <a:fillRect/>
          </a:stretch>
        </p:blipFill>
        <p:spPr>
          <a:xfrm>
            <a:off x="3725575" y="1569725"/>
            <a:ext cx="3709300" cy="2843500"/>
          </a:xfrm>
          <a:prstGeom prst="rect">
            <a:avLst/>
          </a:prstGeom>
          <a:noFill/>
          <a:ln>
            <a:noFill/>
          </a:ln>
        </p:spPr>
      </p:pic>
      <p:pic>
        <p:nvPicPr>
          <p:cNvPr id="1083" name="Google Shape;1083;p151"/>
          <p:cNvPicPr preferRelativeResize="0"/>
          <p:nvPr/>
        </p:nvPicPr>
        <p:blipFill>
          <a:blip r:embed="rId4">
            <a:alphaModFix/>
          </a:blip>
          <a:stretch>
            <a:fillRect/>
          </a:stretch>
        </p:blipFill>
        <p:spPr>
          <a:xfrm>
            <a:off x="999749" y="1569725"/>
            <a:ext cx="2725825" cy="2843499"/>
          </a:xfrm>
          <a:prstGeom prst="rect">
            <a:avLst/>
          </a:prstGeom>
          <a:noFill/>
          <a:ln>
            <a:noFill/>
          </a:ln>
        </p:spPr>
      </p:pic>
      <p:sp>
        <p:nvSpPr>
          <p:cNvPr id="1084" name="Google Shape;1084;p151"/>
          <p:cNvSpPr txBox="1"/>
          <p:nvPr/>
        </p:nvSpPr>
        <p:spPr>
          <a:xfrm>
            <a:off x="311700" y="4413225"/>
            <a:ext cx="8013600" cy="718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LSTM</a:t>
            </a:r>
            <a:r>
              <a:rPr lang="en" sz="1800">
                <a:solidFill>
                  <a:schemeClr val="dk2"/>
                </a:solidFill>
                <a:latin typeface="Source Sans Pro"/>
                <a:ea typeface="Source Sans Pro"/>
                <a:cs typeface="Source Sans Pro"/>
                <a:sym typeface="Source Sans Pro"/>
              </a:rPr>
              <a:t>:</a:t>
            </a:r>
            <a:endParaRPr sz="1800">
              <a:solidFill>
                <a:schemeClr val="dk2"/>
              </a:solidFill>
              <a:latin typeface="Source Sans Pro"/>
              <a:ea typeface="Source Sans Pro"/>
              <a:cs typeface="Source Sans Pro"/>
              <a:sym typeface="Source Sans Pro"/>
            </a:endParaRPr>
          </a:p>
          <a:p>
            <a:pPr indent="-317500" lvl="1" marL="91440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Will be trained on 2010-2022 dataset and evaluated on 2023 dataset</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6" name="Google Shape;16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6"/>
          <p:cNvPicPr preferRelativeResize="0"/>
          <p:nvPr/>
        </p:nvPicPr>
        <p:blipFill>
          <a:blip r:embed="rId3">
            <a:alphaModFix/>
          </a:blip>
          <a:stretch>
            <a:fillRect/>
          </a:stretch>
        </p:blipFill>
        <p:spPr>
          <a:xfrm>
            <a:off x="854150" y="0"/>
            <a:ext cx="7742901" cy="51435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8" name="Shape 1088"/>
        <p:cNvGrpSpPr/>
        <p:nvPr/>
      </p:nvGrpSpPr>
      <p:grpSpPr>
        <a:xfrm>
          <a:off x="0" y="0"/>
          <a:ext cx="0" cy="0"/>
          <a:chOff x="0" y="0"/>
          <a:chExt cx="0" cy="0"/>
        </a:xfrm>
      </p:grpSpPr>
      <p:pic>
        <p:nvPicPr>
          <p:cNvPr id="1089" name="Google Shape;1089;p152"/>
          <p:cNvPicPr preferRelativeResize="0"/>
          <p:nvPr/>
        </p:nvPicPr>
        <p:blipFill>
          <a:blip r:embed="rId3">
            <a:alphaModFix/>
          </a:blip>
          <a:stretch>
            <a:fillRect/>
          </a:stretch>
        </p:blipFill>
        <p:spPr>
          <a:xfrm>
            <a:off x="2160722" y="652338"/>
            <a:ext cx="4301799" cy="38388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3" name="Shape 1093"/>
        <p:cNvGrpSpPr/>
        <p:nvPr/>
      </p:nvGrpSpPr>
      <p:grpSpPr>
        <a:xfrm>
          <a:off x="0" y="0"/>
          <a:ext cx="0" cy="0"/>
          <a:chOff x="0" y="0"/>
          <a:chExt cx="0" cy="0"/>
        </a:xfrm>
      </p:grpSpPr>
      <p:sp>
        <p:nvSpPr>
          <p:cNvPr id="1094" name="Google Shape;1094;p153"/>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200"/>
              <a:t>Adding GIC To Dataset</a:t>
            </a:r>
            <a:endParaRPr sz="2200"/>
          </a:p>
        </p:txBody>
      </p:sp>
      <p:sp>
        <p:nvSpPr>
          <p:cNvPr id="1095" name="Google Shape;1095;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6" name="Google Shape;1096;p153"/>
          <p:cNvPicPr preferRelativeResize="0"/>
          <p:nvPr/>
        </p:nvPicPr>
        <p:blipFill>
          <a:blip r:embed="rId3">
            <a:alphaModFix/>
          </a:blip>
          <a:stretch>
            <a:fillRect/>
          </a:stretch>
        </p:blipFill>
        <p:spPr>
          <a:xfrm>
            <a:off x="2286000" y="1191925"/>
            <a:ext cx="4876800" cy="30099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5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2" name="Google Shape;1102;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7"/>
          <p:cNvPicPr preferRelativeResize="0"/>
          <p:nvPr/>
        </p:nvPicPr>
        <p:blipFill>
          <a:blip r:embed="rId3">
            <a:alphaModFix/>
          </a:blip>
          <a:stretch>
            <a:fillRect/>
          </a:stretch>
        </p:blipFill>
        <p:spPr>
          <a:xfrm>
            <a:off x="677550" y="0"/>
            <a:ext cx="786729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 name="Google Shape;18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28"/>
          <p:cNvPicPr preferRelativeResize="0"/>
          <p:nvPr/>
        </p:nvPicPr>
        <p:blipFill>
          <a:blip r:embed="rId3">
            <a:alphaModFix/>
          </a:blip>
          <a:stretch>
            <a:fillRect/>
          </a:stretch>
        </p:blipFill>
        <p:spPr>
          <a:xfrm>
            <a:off x="1580050" y="74025"/>
            <a:ext cx="7030225" cy="4720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7" name="Google Shape;18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9"/>
          <p:cNvPicPr preferRelativeResize="0"/>
          <p:nvPr/>
        </p:nvPicPr>
        <p:blipFill>
          <a:blip r:embed="rId3">
            <a:alphaModFix/>
          </a:blip>
          <a:stretch>
            <a:fillRect/>
          </a:stretch>
        </p:blipFill>
        <p:spPr>
          <a:xfrm>
            <a:off x="1558725" y="0"/>
            <a:ext cx="7173649"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a:t>
            </a:r>
            <a:endParaRPr/>
          </a:p>
        </p:txBody>
      </p:sp>
      <p:sp>
        <p:nvSpPr>
          <p:cNvPr id="194" name="Google Shape;194;p30"/>
          <p:cNvSpPr txBox="1"/>
          <p:nvPr>
            <p:ph idx="1" type="body"/>
          </p:nvPr>
        </p:nvSpPr>
        <p:spPr>
          <a:xfrm>
            <a:off x="311700" y="1152475"/>
            <a:ext cx="8520600" cy="12078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AutoNum type="arabicPeriod"/>
            </a:pPr>
            <a:r>
              <a:rPr lang="en"/>
              <a:t>Look deeper into and try </a:t>
            </a:r>
            <a:r>
              <a:rPr lang="en"/>
              <a:t>utilizing</a:t>
            </a:r>
            <a:r>
              <a:rPr lang="en"/>
              <a:t> the data processing code (Ryan’s </a:t>
            </a:r>
            <a:r>
              <a:rPr lang="en">
                <a:solidFill>
                  <a:srgbClr val="0000FF"/>
                </a:solidFill>
              </a:rPr>
              <a:t>Github</a:t>
            </a:r>
            <a:r>
              <a:rPr lang="en"/>
              <a:t>)</a:t>
            </a:r>
            <a:endParaRPr/>
          </a:p>
          <a:p>
            <a:pPr indent="-334327" lvl="0" marL="457200" rtl="0" algn="l">
              <a:spcBef>
                <a:spcPts val="0"/>
              </a:spcBef>
              <a:spcAft>
                <a:spcPts val="0"/>
              </a:spcAft>
              <a:buSzPct val="100000"/>
              <a:buAutoNum type="arabicPeriod"/>
            </a:pPr>
            <a:r>
              <a:rPr lang="en"/>
              <a:t>Generate a </a:t>
            </a:r>
            <a:r>
              <a:rPr lang="en">
                <a:solidFill>
                  <a:srgbClr val="0000FF"/>
                </a:solidFill>
              </a:rPr>
              <a:t>map</a:t>
            </a:r>
            <a:r>
              <a:rPr lang="en"/>
              <a:t> with more accurate information ( Time matching between datasets)</a:t>
            </a:r>
            <a:endParaRPr/>
          </a:p>
          <a:p>
            <a:pPr indent="-334327" lvl="0" marL="457200" rtl="0" algn="l">
              <a:spcBef>
                <a:spcPts val="0"/>
              </a:spcBef>
              <a:spcAft>
                <a:spcPts val="0"/>
              </a:spcAft>
              <a:buSzPct val="100000"/>
              <a:buAutoNum type="arabicPeriod"/>
            </a:pPr>
            <a:r>
              <a:rPr lang="en"/>
              <a:t>Integrate different dataset for </a:t>
            </a:r>
            <a:r>
              <a:rPr lang="en">
                <a:solidFill>
                  <a:srgbClr val="0000FF"/>
                </a:solidFill>
              </a:rPr>
              <a:t>machine learning prototype</a:t>
            </a:r>
            <a:r>
              <a:rPr lang="en"/>
              <a:t> model doing prediction</a:t>
            </a:r>
            <a:endParaRPr/>
          </a:p>
        </p:txBody>
      </p:sp>
      <p:sp>
        <p:nvSpPr>
          <p:cNvPr id="195" name="Google Shape;195;p30"/>
          <p:cNvSpPr txBox="1"/>
          <p:nvPr>
            <p:ph type="title"/>
          </p:nvPr>
        </p:nvSpPr>
        <p:spPr>
          <a:xfrm>
            <a:off x="371250" y="25489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p:txBody>
      </p:sp>
      <p:sp>
        <p:nvSpPr>
          <p:cNvPr id="196" name="Google Shape;196;p30"/>
          <p:cNvSpPr txBox="1"/>
          <p:nvPr>
            <p:ph idx="1" type="body"/>
          </p:nvPr>
        </p:nvSpPr>
        <p:spPr>
          <a:xfrm>
            <a:off x="311700" y="3172375"/>
            <a:ext cx="8520600" cy="12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Have not found out a method to integrate time and coordinate of NERC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265275" y="1015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2024. Feb. 12</a:t>
            </a:r>
            <a:endParaRPr sz="2200"/>
          </a:p>
          <a:p>
            <a:pPr indent="0" lvl="0" marL="0" rtl="0" algn="l">
              <a:spcBef>
                <a:spcPts val="0"/>
              </a:spcBef>
              <a:spcAft>
                <a:spcPts val="0"/>
              </a:spcAft>
              <a:buSzPts val="990"/>
              <a:buNone/>
            </a:pPr>
            <a:r>
              <a:rPr lang="en" sz="2200"/>
              <a:t>Extreme Value Analysis </a:t>
            </a:r>
            <a:endParaRPr sz="2200"/>
          </a:p>
        </p:txBody>
      </p:sp>
      <p:sp>
        <p:nvSpPr>
          <p:cNvPr id="202" name="Google Shape;202;p31"/>
          <p:cNvSpPr txBox="1"/>
          <p:nvPr>
            <p:ph idx="1" type="body"/>
          </p:nvPr>
        </p:nvSpPr>
        <p:spPr>
          <a:xfrm>
            <a:off x="311700" y="1152475"/>
            <a:ext cx="31059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Process:</a:t>
            </a:r>
            <a:endParaRPr/>
          </a:p>
          <a:p>
            <a:pPr indent="0" lvl="0" marL="0" rtl="0" algn="l">
              <a:spcBef>
                <a:spcPts val="1200"/>
              </a:spcBef>
              <a:spcAft>
                <a:spcPts val="0"/>
              </a:spcAft>
              <a:buNone/>
            </a:pPr>
            <a:r>
              <a:rPr lang="en"/>
              <a:t>Using python process the NERC GIC data.</a:t>
            </a:r>
            <a:endParaRPr/>
          </a:p>
          <a:p>
            <a:pPr indent="0" lvl="0" marL="0" rtl="0" algn="l">
              <a:spcBef>
                <a:spcPts val="1200"/>
              </a:spcBef>
              <a:spcAft>
                <a:spcPts val="0"/>
              </a:spcAft>
              <a:buNone/>
            </a:pPr>
            <a:r>
              <a:rPr lang="en"/>
              <a:t>Extract parameters: </a:t>
            </a:r>
            <a:endParaRPr/>
          </a:p>
          <a:p>
            <a:pPr indent="-308610" lvl="0" marL="457200" rtl="0" algn="l">
              <a:spcBef>
                <a:spcPts val="1200"/>
              </a:spcBef>
              <a:spcAft>
                <a:spcPts val="0"/>
              </a:spcAft>
              <a:buSzPct val="100000"/>
              <a:buAutoNum type="arabicPeriod"/>
            </a:pPr>
            <a:r>
              <a:rPr lang="en"/>
              <a:t>Coordinates</a:t>
            </a:r>
            <a:endParaRPr/>
          </a:p>
          <a:p>
            <a:pPr indent="-308610" lvl="0" marL="457200" rtl="0" algn="l">
              <a:spcBef>
                <a:spcPts val="0"/>
              </a:spcBef>
              <a:spcAft>
                <a:spcPts val="0"/>
              </a:spcAft>
              <a:buSzPct val="100000"/>
              <a:buAutoNum type="arabicPeriod"/>
            </a:pPr>
            <a:r>
              <a:rPr lang="en"/>
              <a:t>Timelines</a:t>
            </a:r>
            <a:endParaRPr/>
          </a:p>
          <a:p>
            <a:pPr indent="-308610" lvl="0" marL="457200" rtl="0" algn="l">
              <a:spcBef>
                <a:spcPts val="0"/>
              </a:spcBef>
              <a:spcAft>
                <a:spcPts val="0"/>
              </a:spcAft>
              <a:buSzPct val="100000"/>
              <a:buAutoNum type="arabicPeriod"/>
            </a:pPr>
            <a:r>
              <a:rPr lang="en"/>
              <a:t>GICmeasure max_values</a:t>
            </a:r>
            <a:endParaRPr/>
          </a:p>
          <a:p>
            <a:pPr indent="-308610" lvl="0" marL="457200" rtl="0" algn="l">
              <a:spcBef>
                <a:spcPts val="0"/>
              </a:spcBef>
              <a:spcAft>
                <a:spcPts val="0"/>
              </a:spcAft>
              <a:buSzPct val="100000"/>
              <a:buAutoNum type="arabicPeriod"/>
            </a:pPr>
            <a:r>
              <a:rPr lang="en"/>
              <a:t>Event file_names</a:t>
            </a:r>
            <a:endParaRPr/>
          </a:p>
          <a:p>
            <a:pPr indent="-308610" lvl="0" marL="457200" rtl="0" algn="l">
              <a:spcBef>
                <a:spcPts val="0"/>
              </a:spcBef>
              <a:spcAft>
                <a:spcPts val="0"/>
              </a:spcAft>
              <a:buSzPct val="100000"/>
              <a:buAutoNum type="arabicPeriod"/>
            </a:pPr>
            <a:r>
              <a:rPr lang="en"/>
              <a:t>Event time (By year)</a:t>
            </a:r>
            <a:endParaRPr/>
          </a:p>
          <a:p>
            <a:pPr indent="0" lvl="0" marL="0" rtl="0" algn="l">
              <a:spcBef>
                <a:spcPts val="1200"/>
              </a:spcBef>
              <a:spcAft>
                <a:spcPts val="0"/>
              </a:spcAft>
              <a:buNone/>
            </a:pPr>
            <a:r>
              <a:rPr lang="en"/>
              <a:t>Visualization:</a:t>
            </a:r>
            <a:endParaRPr/>
          </a:p>
          <a:p>
            <a:pPr indent="0" lvl="0" marL="0" rtl="0" algn="l">
              <a:spcBef>
                <a:spcPts val="1200"/>
              </a:spcBef>
              <a:spcAft>
                <a:spcPts val="1200"/>
              </a:spcAft>
              <a:buNone/>
            </a:pPr>
            <a:r>
              <a:rPr lang="en"/>
              <a:t>Combining “NERC GIC data” and “Database of power grid </a:t>
            </a:r>
            <a:r>
              <a:rPr lang="en"/>
              <a:t>anomalies” on real map</a:t>
            </a:r>
            <a:endParaRPr/>
          </a:p>
        </p:txBody>
      </p:sp>
      <p:pic>
        <p:nvPicPr>
          <p:cNvPr id="203" name="Google Shape;203;p31"/>
          <p:cNvPicPr preferRelativeResize="0"/>
          <p:nvPr/>
        </p:nvPicPr>
        <p:blipFill>
          <a:blip r:embed="rId3">
            <a:alphaModFix/>
          </a:blip>
          <a:stretch>
            <a:fillRect/>
          </a:stretch>
        </p:blipFill>
        <p:spPr>
          <a:xfrm>
            <a:off x="3857630" y="0"/>
            <a:ext cx="5286368"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Areas</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Extreme Value Analysis</a:t>
            </a:r>
            <a:endParaRPr/>
          </a:p>
          <a:p>
            <a:pPr indent="-317500" lvl="1" marL="914400" rtl="0" algn="l">
              <a:spcBef>
                <a:spcPts val="0"/>
              </a:spcBef>
              <a:spcAft>
                <a:spcPts val="0"/>
              </a:spcAft>
              <a:buSzPts val="1400"/>
              <a:buAutoNum type="alphaLcPeriod"/>
            </a:pPr>
            <a:r>
              <a:rPr lang="en"/>
              <a:t>Chris (Jui-Wei)</a:t>
            </a:r>
            <a:endParaRPr/>
          </a:p>
          <a:p>
            <a:pPr indent="-317500" lvl="1" marL="914400" rtl="0" algn="l">
              <a:spcBef>
                <a:spcPts val="0"/>
              </a:spcBef>
              <a:spcAft>
                <a:spcPts val="0"/>
              </a:spcAft>
              <a:buSzPts val="1400"/>
              <a:buAutoNum type="alphaLcPeriod"/>
            </a:pPr>
            <a:r>
              <a:rPr lang="en"/>
              <a:t>Amy (Shiyun)</a:t>
            </a:r>
            <a:endParaRPr/>
          </a:p>
          <a:p>
            <a:pPr indent="-342900" lvl="0" marL="457200" rtl="0" algn="l">
              <a:spcBef>
                <a:spcPts val="0"/>
              </a:spcBef>
              <a:spcAft>
                <a:spcPts val="0"/>
              </a:spcAft>
              <a:buSzPts val="1800"/>
              <a:buAutoNum type="arabicPeriod"/>
            </a:pPr>
            <a:r>
              <a:rPr lang="en"/>
              <a:t>Network Analysis</a:t>
            </a:r>
            <a:endParaRPr/>
          </a:p>
          <a:p>
            <a:pPr indent="-317500" lvl="1" marL="914400" rtl="0" algn="l">
              <a:spcBef>
                <a:spcPts val="0"/>
              </a:spcBef>
              <a:spcAft>
                <a:spcPts val="0"/>
              </a:spcAft>
              <a:buSzPts val="1400"/>
              <a:buAutoNum type="alphaLcPeriod"/>
            </a:pPr>
            <a:r>
              <a:rPr lang="en"/>
              <a:t>Sean</a:t>
            </a:r>
            <a:endParaRPr/>
          </a:p>
          <a:p>
            <a:pPr indent="-317500" lvl="1" marL="914400" rtl="0" algn="l">
              <a:spcBef>
                <a:spcPts val="0"/>
              </a:spcBef>
              <a:spcAft>
                <a:spcPts val="0"/>
              </a:spcAft>
              <a:buSzPts val="1400"/>
              <a:buAutoNum type="alphaLcPeriod"/>
            </a:pPr>
            <a:r>
              <a:rPr lang="en"/>
              <a:t>Doria (Jiaqi)</a:t>
            </a:r>
            <a:endParaRPr/>
          </a:p>
          <a:p>
            <a:pPr indent="-342900" lvl="0" marL="457200" rtl="0" algn="l">
              <a:spcBef>
                <a:spcPts val="0"/>
              </a:spcBef>
              <a:spcAft>
                <a:spcPts val="0"/>
              </a:spcAft>
              <a:buSzPts val="1800"/>
              <a:buAutoNum type="arabicPeriod"/>
            </a:pPr>
            <a:r>
              <a:rPr lang="en"/>
              <a:t>Machine Learning</a:t>
            </a:r>
            <a:endParaRPr/>
          </a:p>
          <a:p>
            <a:pPr indent="-317500" lvl="1" marL="914400" rtl="0" algn="l">
              <a:spcBef>
                <a:spcPts val="0"/>
              </a:spcBef>
              <a:spcAft>
                <a:spcPts val="0"/>
              </a:spcAft>
              <a:buSzPts val="1400"/>
              <a:buAutoNum type="alphaLcPeriod"/>
            </a:pPr>
            <a:r>
              <a:rPr lang="en"/>
              <a:t>Long</a:t>
            </a:r>
            <a:endParaRPr/>
          </a:p>
          <a:p>
            <a:pPr indent="-317500" lvl="1" marL="914400" rtl="0" algn="l">
              <a:spcBef>
                <a:spcPts val="0"/>
              </a:spcBef>
              <a:spcAft>
                <a:spcPts val="0"/>
              </a:spcAft>
              <a:buSzPts val="1400"/>
              <a:buAutoNum type="alphaLcPeriod"/>
            </a:pPr>
            <a:r>
              <a:rPr lang="en"/>
              <a:t>Mazzy</a:t>
            </a:r>
            <a:endParaRPr/>
          </a:p>
          <a:p>
            <a:pPr indent="-317500" lvl="1" marL="914400" rtl="0" algn="l">
              <a:spcBef>
                <a:spcPts val="0"/>
              </a:spcBef>
              <a:spcAft>
                <a:spcPts val="0"/>
              </a:spcAft>
              <a:buSzPts val="1400"/>
              <a:buAutoNum type="alphaLcPeriod"/>
            </a:pPr>
            <a:r>
              <a:rPr lang="en"/>
              <a:t>Tung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Format of “NERC GIC data”</a:t>
            </a:r>
            <a:endParaRPr/>
          </a:p>
        </p:txBody>
      </p:sp>
      <p:sp>
        <p:nvSpPr>
          <p:cNvPr id="209" name="Google Shape;20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32"/>
          <p:cNvPicPr preferRelativeResize="0"/>
          <p:nvPr/>
        </p:nvPicPr>
        <p:blipFill>
          <a:blip r:embed="rId3">
            <a:alphaModFix/>
          </a:blip>
          <a:stretch>
            <a:fillRect/>
          </a:stretch>
        </p:blipFill>
        <p:spPr>
          <a:xfrm>
            <a:off x="0" y="1244085"/>
            <a:ext cx="9144001" cy="35182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Format of “Database of power grid anomalies”</a:t>
            </a:r>
            <a:endParaRPr/>
          </a:p>
        </p:txBody>
      </p:sp>
      <p:sp>
        <p:nvSpPr>
          <p:cNvPr id="216" name="Google Shape;21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3"/>
          <p:cNvPicPr preferRelativeResize="0"/>
          <p:nvPr/>
        </p:nvPicPr>
        <p:blipFill>
          <a:blip r:embed="rId3">
            <a:alphaModFix/>
          </a:blip>
          <a:stretch>
            <a:fillRect/>
          </a:stretch>
        </p:blipFill>
        <p:spPr>
          <a:xfrm>
            <a:off x="546201" y="1152476"/>
            <a:ext cx="7861676" cy="3134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3" name="Google Shape;22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34"/>
          <p:cNvPicPr preferRelativeResize="0"/>
          <p:nvPr/>
        </p:nvPicPr>
        <p:blipFill>
          <a:blip r:embed="rId3">
            <a:alphaModFix/>
          </a:blip>
          <a:stretch>
            <a:fillRect/>
          </a:stretch>
        </p:blipFill>
        <p:spPr>
          <a:xfrm>
            <a:off x="0" y="-10"/>
            <a:ext cx="9143999" cy="5103469"/>
          </a:xfrm>
          <a:prstGeom prst="rect">
            <a:avLst/>
          </a:prstGeom>
          <a:noFill/>
          <a:ln>
            <a:noFill/>
          </a:ln>
        </p:spPr>
      </p:pic>
      <p:sp>
        <p:nvSpPr>
          <p:cNvPr id="225" name="Google Shape;225;p34"/>
          <p:cNvSpPr txBox="1"/>
          <p:nvPr/>
        </p:nvSpPr>
        <p:spPr>
          <a:xfrm>
            <a:off x="56725" y="104200"/>
            <a:ext cx="8151600" cy="7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Visualizing “database of power grid anomalies” and “NERC GIC data” max_v</a:t>
            </a:r>
            <a:r>
              <a:rPr lang="en" sz="1800">
                <a:solidFill>
                  <a:schemeClr val="lt1"/>
                </a:solidFill>
                <a:latin typeface="Source Sans Pro"/>
                <a:ea typeface="Source Sans Pro"/>
                <a:cs typeface="Source Sans Pro"/>
                <a:sym typeface="Source Sans Pro"/>
              </a:rPr>
              <a:t>alue </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1" name="Google Shape;23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35"/>
          <p:cNvPicPr preferRelativeResize="0"/>
          <p:nvPr/>
        </p:nvPicPr>
        <p:blipFill>
          <a:blip r:embed="rId3">
            <a:alphaModFix/>
          </a:blip>
          <a:stretch>
            <a:fillRect/>
          </a:stretch>
        </p:blipFill>
        <p:spPr>
          <a:xfrm>
            <a:off x="24848" y="0"/>
            <a:ext cx="909430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8" name="Google Shape;23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6"/>
          <p:cNvPicPr preferRelativeResize="0"/>
          <p:nvPr/>
        </p:nvPicPr>
        <p:blipFill>
          <a:blip r:embed="rId3">
            <a:alphaModFix/>
          </a:blip>
          <a:stretch>
            <a:fillRect/>
          </a:stretch>
        </p:blipFill>
        <p:spPr>
          <a:xfrm>
            <a:off x="0" y="214"/>
            <a:ext cx="9144000" cy="51430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5" name="Google Shape;24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37"/>
          <p:cNvPicPr preferRelativeResize="0"/>
          <p:nvPr/>
        </p:nvPicPr>
        <p:blipFill>
          <a:blip r:embed="rId3">
            <a:alphaModFix/>
          </a:blip>
          <a:stretch>
            <a:fillRect/>
          </a:stretch>
        </p:blipFill>
        <p:spPr>
          <a:xfrm>
            <a:off x="32420" y="0"/>
            <a:ext cx="907916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 name="Google Shape;25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38"/>
          <p:cNvPicPr preferRelativeResize="0"/>
          <p:nvPr/>
        </p:nvPicPr>
        <p:blipFill>
          <a:blip r:embed="rId3">
            <a:alphaModFix/>
          </a:blip>
          <a:stretch>
            <a:fillRect/>
          </a:stretch>
        </p:blipFill>
        <p:spPr>
          <a:xfrm>
            <a:off x="25635" y="0"/>
            <a:ext cx="9092731"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9" name="Google Shape;25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39"/>
          <p:cNvPicPr preferRelativeResize="0"/>
          <p:nvPr/>
        </p:nvPicPr>
        <p:blipFill>
          <a:blip r:embed="rId3">
            <a:alphaModFix/>
          </a:blip>
          <a:stretch>
            <a:fillRect/>
          </a:stretch>
        </p:blipFill>
        <p:spPr>
          <a:xfrm>
            <a:off x="0" y="15107"/>
            <a:ext cx="9144000" cy="51132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6" name="Google Shape;26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40"/>
          <p:cNvPicPr preferRelativeResize="0"/>
          <p:nvPr/>
        </p:nvPicPr>
        <p:blipFill>
          <a:blip r:embed="rId3">
            <a:alphaModFix/>
          </a:blip>
          <a:stretch>
            <a:fillRect/>
          </a:stretch>
        </p:blipFill>
        <p:spPr>
          <a:xfrm>
            <a:off x="6804" y="0"/>
            <a:ext cx="9130394"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3" name="Google Shape;27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4" name="Google Shape;274;p41"/>
          <p:cNvPicPr preferRelativeResize="0"/>
          <p:nvPr/>
        </p:nvPicPr>
        <p:blipFill>
          <a:blip r:embed="rId3">
            <a:alphaModFix/>
          </a:blip>
          <a:stretch>
            <a:fillRect/>
          </a:stretch>
        </p:blipFill>
        <p:spPr>
          <a:xfrm>
            <a:off x="0" y="5553"/>
            <a:ext cx="9143999" cy="51323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Extreme Value Analysis</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Objective</a:t>
            </a:r>
            <a:r>
              <a:rPr lang="en"/>
              <a:t>: Research and analyze data for related parameter for hazard forecasting</a:t>
            </a:r>
            <a:endParaRPr/>
          </a:p>
          <a:p>
            <a:pPr indent="-342900" lvl="0" marL="457200" rtl="0" algn="l">
              <a:spcBef>
                <a:spcPts val="0"/>
              </a:spcBef>
              <a:spcAft>
                <a:spcPts val="0"/>
              </a:spcAft>
              <a:buSzPts val="1800"/>
              <a:buChar char="●"/>
            </a:pPr>
            <a:r>
              <a:rPr b="1" lang="en"/>
              <a:t>Approach</a:t>
            </a:r>
            <a:r>
              <a:rPr lang="en"/>
              <a:t>: </a:t>
            </a:r>
            <a:endParaRPr/>
          </a:p>
          <a:p>
            <a:pPr indent="-317500" lvl="1" marL="914400" rtl="0" algn="l">
              <a:spcBef>
                <a:spcPts val="0"/>
              </a:spcBef>
              <a:spcAft>
                <a:spcPts val="0"/>
              </a:spcAft>
              <a:buSzPts val="1400"/>
              <a:buChar char="○"/>
            </a:pPr>
            <a:r>
              <a:rPr lang="en"/>
              <a:t>Compare and Integrate different datasets to find out essential parameters</a:t>
            </a:r>
            <a:endParaRPr/>
          </a:p>
          <a:p>
            <a:pPr indent="-342900" lvl="0" marL="457200" rtl="0" algn="l">
              <a:spcBef>
                <a:spcPts val="0"/>
              </a:spcBef>
              <a:spcAft>
                <a:spcPts val="0"/>
              </a:spcAft>
              <a:buSzPts val="1800"/>
              <a:buChar char="●"/>
            </a:pPr>
            <a:r>
              <a:rPr b="1" lang="en"/>
              <a:t>Datasets</a:t>
            </a:r>
            <a:r>
              <a:rPr lang="en"/>
              <a:t>:</a:t>
            </a:r>
            <a:endParaRPr/>
          </a:p>
          <a:p>
            <a:pPr indent="-317500" lvl="1" marL="914400" rtl="0" algn="l">
              <a:spcBef>
                <a:spcPts val="0"/>
              </a:spcBef>
              <a:spcAft>
                <a:spcPts val="0"/>
              </a:spcAft>
              <a:buSzPts val="1400"/>
              <a:buChar char="○"/>
            </a:pPr>
            <a:r>
              <a:rPr lang="en"/>
              <a:t>SuperMAG Data </a:t>
            </a:r>
            <a:endParaRPr/>
          </a:p>
          <a:p>
            <a:pPr indent="-317500" lvl="1" marL="914400" rtl="0" algn="l">
              <a:spcBef>
                <a:spcPts val="0"/>
              </a:spcBef>
              <a:spcAft>
                <a:spcPts val="0"/>
              </a:spcAft>
              <a:buSzPts val="1400"/>
              <a:buChar char="○"/>
            </a:pPr>
            <a:r>
              <a:rPr lang="en"/>
              <a:t>NERC</a:t>
            </a:r>
            <a:endParaRPr/>
          </a:p>
          <a:p>
            <a:pPr indent="-317500" lvl="1" marL="914400" rtl="0" algn="l">
              <a:spcBef>
                <a:spcPts val="0"/>
              </a:spcBef>
              <a:spcAft>
                <a:spcPts val="0"/>
              </a:spcAft>
              <a:buSzPts val="1400"/>
              <a:buFont typeface="Source Sans 3"/>
              <a:buChar char="○"/>
            </a:pPr>
            <a:r>
              <a:rPr lang="en">
                <a:highlight>
                  <a:srgbClr val="FFFFFF"/>
                </a:highlight>
                <a:latin typeface="Source Sans 3"/>
                <a:ea typeface="Source Sans 3"/>
                <a:cs typeface="Source Sans 3"/>
                <a:sym typeface="Source Sans 3"/>
              </a:rPr>
              <a:t>North American electricity power-grid and communication-network anomalies for several magnetic storms		</a:t>
            </a:r>
            <a:endParaRPr>
              <a:highlight>
                <a:srgbClr val="FFFFFF"/>
              </a:highlight>
              <a:latin typeface="Source Sans 3"/>
              <a:ea typeface="Source Sans 3"/>
              <a:cs typeface="Source Sans 3"/>
              <a:sym typeface="Source Sans 3"/>
            </a:endParaRPr>
          </a:p>
          <a:p>
            <a:pPr indent="-317500" lvl="1" marL="914400" rtl="0" algn="l">
              <a:spcBef>
                <a:spcPts val="0"/>
              </a:spcBef>
              <a:spcAft>
                <a:spcPts val="0"/>
              </a:spcAft>
              <a:buSzPts val="1400"/>
              <a:buFont typeface="Source Sans 3"/>
              <a:buChar char="○"/>
            </a:pPr>
            <a:r>
              <a:rPr lang="en">
                <a:highlight>
                  <a:srgbClr val="FFFFFF"/>
                </a:highlight>
                <a:latin typeface="Source Sans 3"/>
                <a:ea typeface="Source Sans 3"/>
                <a:cs typeface="Source Sans 3"/>
                <a:sym typeface="Source Sans 3"/>
              </a:rPr>
              <a:t>Voltages measured on long grounded electrically conducting lines in North America during several magnetic storms, 1891-1940 (Insufficient data?)</a:t>
            </a:r>
            <a:endParaRPr>
              <a:highlight>
                <a:srgbClr val="FFFFFF"/>
              </a:highlight>
              <a:latin typeface="Source Sans 3"/>
              <a:ea typeface="Source Sans 3"/>
              <a:cs typeface="Source Sans 3"/>
              <a:sym typeface="Source Sans 3"/>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0" name="Google Shape;28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1" name="Google Shape;281;p42"/>
          <p:cNvPicPr preferRelativeResize="0"/>
          <p:nvPr/>
        </p:nvPicPr>
        <p:blipFill>
          <a:blip r:embed="rId3">
            <a:alphaModFix/>
          </a:blip>
          <a:stretch>
            <a:fillRect/>
          </a:stretch>
        </p:blipFill>
        <p:spPr>
          <a:xfrm>
            <a:off x="12063" y="0"/>
            <a:ext cx="9119873"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7" name="Google Shape;28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 name="Google Shape;288;p43"/>
          <p:cNvPicPr preferRelativeResize="0"/>
          <p:nvPr/>
        </p:nvPicPr>
        <p:blipFill>
          <a:blip r:embed="rId3">
            <a:alphaModFix/>
          </a:blip>
          <a:stretch>
            <a:fillRect/>
          </a:stretch>
        </p:blipFill>
        <p:spPr>
          <a:xfrm>
            <a:off x="0" y="3402"/>
            <a:ext cx="9144001" cy="51366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4" name="Google Shape;29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5" name="Google Shape;295;p44"/>
          <p:cNvPicPr preferRelativeResize="0"/>
          <p:nvPr/>
        </p:nvPicPr>
        <p:blipFill>
          <a:blip r:embed="rId3">
            <a:alphaModFix/>
          </a:blip>
          <a:stretch>
            <a:fillRect/>
          </a:stretch>
        </p:blipFill>
        <p:spPr>
          <a:xfrm>
            <a:off x="6040" y="0"/>
            <a:ext cx="9131922"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1" name="Google Shape;301;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2" name="Google Shape;302;p45"/>
          <p:cNvPicPr preferRelativeResize="0"/>
          <p:nvPr/>
        </p:nvPicPr>
        <p:blipFill>
          <a:blip r:embed="rId3">
            <a:alphaModFix/>
          </a:blip>
          <a:stretch>
            <a:fillRect/>
          </a:stretch>
        </p:blipFill>
        <p:spPr>
          <a:xfrm>
            <a:off x="12834" y="0"/>
            <a:ext cx="9118333"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8" name="Google Shape;30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9" name="Google Shape;309;p46"/>
          <p:cNvPicPr preferRelativeResize="0"/>
          <p:nvPr/>
        </p:nvPicPr>
        <p:blipFill>
          <a:blip r:embed="rId3">
            <a:alphaModFix/>
          </a:blip>
          <a:stretch>
            <a:fillRect/>
          </a:stretch>
        </p:blipFill>
        <p:spPr>
          <a:xfrm>
            <a:off x="0" y="6388"/>
            <a:ext cx="9143999" cy="51307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5" name="Google Shape;315;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47"/>
          <p:cNvPicPr preferRelativeResize="0"/>
          <p:nvPr/>
        </p:nvPicPr>
        <p:blipFill>
          <a:blip r:embed="rId3">
            <a:alphaModFix/>
          </a:blip>
          <a:stretch>
            <a:fillRect/>
          </a:stretch>
        </p:blipFill>
        <p:spPr>
          <a:xfrm>
            <a:off x="10976" y="0"/>
            <a:ext cx="9122048"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2" name="Google Shape;322;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3" name="Google Shape;323;p48"/>
          <p:cNvPicPr preferRelativeResize="0"/>
          <p:nvPr/>
        </p:nvPicPr>
        <p:blipFill>
          <a:blip r:embed="rId3">
            <a:alphaModFix/>
          </a:blip>
          <a:stretch>
            <a:fillRect/>
          </a:stretch>
        </p:blipFill>
        <p:spPr>
          <a:xfrm>
            <a:off x="0" y="4475"/>
            <a:ext cx="9144001" cy="5134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9" name="Google Shape;32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49"/>
          <p:cNvPicPr preferRelativeResize="0"/>
          <p:nvPr/>
        </p:nvPicPr>
        <p:blipFill>
          <a:blip r:embed="rId3">
            <a:alphaModFix/>
          </a:blip>
          <a:stretch>
            <a:fillRect/>
          </a:stretch>
        </p:blipFill>
        <p:spPr>
          <a:xfrm>
            <a:off x="0" y="1065"/>
            <a:ext cx="9144001" cy="51413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6" name="Google Shape;336;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7" name="Google Shape;337;p50"/>
          <p:cNvPicPr preferRelativeResize="0"/>
          <p:nvPr/>
        </p:nvPicPr>
        <p:blipFill>
          <a:blip r:embed="rId3">
            <a:alphaModFix/>
          </a:blip>
          <a:stretch>
            <a:fillRect/>
          </a:stretch>
        </p:blipFill>
        <p:spPr>
          <a:xfrm>
            <a:off x="-1" y="0"/>
            <a:ext cx="7615052" cy="5143500"/>
          </a:xfrm>
          <a:prstGeom prst="rect">
            <a:avLst/>
          </a:prstGeom>
          <a:noFill/>
          <a:ln>
            <a:noFill/>
          </a:ln>
        </p:spPr>
      </p:pic>
      <p:sp>
        <p:nvSpPr>
          <p:cNvPr id="338" name="Google Shape;338;p50"/>
          <p:cNvSpPr/>
          <p:nvPr/>
        </p:nvSpPr>
        <p:spPr>
          <a:xfrm>
            <a:off x="6825000" y="3298000"/>
            <a:ext cx="538500" cy="222900"/>
          </a:xfrm>
          <a:prstGeom prst="lef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Source Sans Pro"/>
              <a:ea typeface="Source Sans Pro"/>
              <a:cs typeface="Source Sans Pro"/>
              <a:sym typeface="Source Sans Pro"/>
            </a:endParaRPr>
          </a:p>
        </p:txBody>
      </p:sp>
      <p:sp>
        <p:nvSpPr>
          <p:cNvPr id="339" name="Google Shape;339;p50"/>
          <p:cNvSpPr txBox="1"/>
          <p:nvPr/>
        </p:nvSpPr>
        <p:spPr>
          <a:xfrm>
            <a:off x="7615050" y="2471675"/>
            <a:ext cx="17064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Source Sans Pro"/>
                <a:ea typeface="Source Sans Pro"/>
                <a:cs typeface="Source Sans Pro"/>
                <a:sym typeface="Source Sans Pro"/>
              </a:rPr>
              <a:t>Lat: 47.4</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500">
                <a:solidFill>
                  <a:schemeClr val="dk2"/>
                </a:solidFill>
                <a:latin typeface="Source Sans Pro"/>
                <a:ea typeface="Source Sans Pro"/>
                <a:cs typeface="Source Sans Pro"/>
                <a:sym typeface="Source Sans Pro"/>
              </a:rPr>
              <a:t>Long: -101.2</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5" name="Google Shape;34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51"/>
          <p:cNvPicPr preferRelativeResize="0"/>
          <p:nvPr/>
        </p:nvPicPr>
        <p:blipFill>
          <a:blip r:embed="rId3">
            <a:alphaModFix/>
          </a:blip>
          <a:stretch>
            <a:fillRect/>
          </a:stretch>
        </p:blipFill>
        <p:spPr>
          <a:xfrm>
            <a:off x="1" y="0"/>
            <a:ext cx="7585497" cy="5143499"/>
          </a:xfrm>
          <a:prstGeom prst="rect">
            <a:avLst/>
          </a:prstGeom>
          <a:noFill/>
          <a:ln>
            <a:noFill/>
          </a:ln>
        </p:spPr>
      </p:pic>
      <p:sp>
        <p:nvSpPr>
          <p:cNvPr id="347" name="Google Shape;347;p51"/>
          <p:cNvSpPr/>
          <p:nvPr/>
        </p:nvSpPr>
        <p:spPr>
          <a:xfrm>
            <a:off x="7047000" y="2843075"/>
            <a:ext cx="538500" cy="222900"/>
          </a:xfrm>
          <a:prstGeom prst="lef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Source Sans Pro"/>
              <a:ea typeface="Source Sans Pro"/>
              <a:cs typeface="Source Sans Pro"/>
              <a:sym typeface="Source Sans Pro"/>
            </a:endParaRPr>
          </a:p>
        </p:txBody>
      </p:sp>
      <p:sp>
        <p:nvSpPr>
          <p:cNvPr id="348" name="Google Shape;348;p51"/>
          <p:cNvSpPr txBox="1"/>
          <p:nvPr/>
        </p:nvSpPr>
        <p:spPr>
          <a:xfrm>
            <a:off x="7615050" y="2471675"/>
            <a:ext cx="17064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Source Sans Pro"/>
                <a:ea typeface="Source Sans Pro"/>
                <a:cs typeface="Source Sans Pro"/>
                <a:sym typeface="Source Sans Pro"/>
              </a:rPr>
              <a:t>Lat: 45.1</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500">
                <a:solidFill>
                  <a:schemeClr val="dk2"/>
                </a:solidFill>
                <a:latin typeface="Source Sans Pro"/>
                <a:ea typeface="Source Sans Pro"/>
                <a:cs typeface="Source Sans Pro"/>
                <a:sym typeface="Source Sans Pro"/>
              </a:rPr>
              <a:t>Long: -93.8</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 name="Shape 75"/>
        <p:cNvGrpSpPr/>
        <p:nvPr/>
      </p:nvGrpSpPr>
      <p:grpSpPr>
        <a:xfrm>
          <a:off x="0" y="0"/>
          <a:ext cx="0" cy="0"/>
          <a:chOff x="0" y="0"/>
          <a:chExt cx="0" cy="0"/>
        </a:xfrm>
      </p:grpSpPr>
      <p:sp>
        <p:nvSpPr>
          <p:cNvPr id="76" name="Google Shape;76;p16"/>
          <p:cNvSpPr txBox="1"/>
          <p:nvPr>
            <p:ph type="title"/>
          </p:nvPr>
        </p:nvSpPr>
        <p:spPr>
          <a:xfrm>
            <a:off x="268200" y="753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202975" y="950850"/>
            <a:ext cx="5421176" cy="2993200"/>
          </a:xfrm>
          <a:prstGeom prst="rect">
            <a:avLst/>
          </a:prstGeom>
          <a:noFill/>
          <a:ln>
            <a:noFill/>
          </a:ln>
        </p:spPr>
      </p:pic>
      <p:pic>
        <p:nvPicPr>
          <p:cNvPr id="79" name="Google Shape;79;p16"/>
          <p:cNvPicPr preferRelativeResize="0"/>
          <p:nvPr/>
        </p:nvPicPr>
        <p:blipFill rotWithShape="1">
          <a:blip r:embed="rId4">
            <a:alphaModFix/>
          </a:blip>
          <a:srcRect b="11315" l="0" r="23826" t="6864"/>
          <a:stretch/>
        </p:blipFill>
        <p:spPr>
          <a:xfrm>
            <a:off x="4844375" y="0"/>
            <a:ext cx="4299626" cy="4208301"/>
          </a:xfrm>
          <a:prstGeom prst="rect">
            <a:avLst/>
          </a:prstGeom>
          <a:noFill/>
          <a:ln>
            <a:noFill/>
          </a:ln>
        </p:spPr>
      </p:pic>
      <p:sp>
        <p:nvSpPr>
          <p:cNvPr id="80" name="Google Shape;80;p16"/>
          <p:cNvSpPr txBox="1"/>
          <p:nvPr/>
        </p:nvSpPr>
        <p:spPr>
          <a:xfrm>
            <a:off x="358850" y="3944050"/>
            <a:ext cx="448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highlight>
                  <a:srgbClr val="FFFFFF"/>
                </a:highlight>
              </a:rPr>
              <a:t>Dataset of “</a:t>
            </a:r>
            <a:r>
              <a:rPr lang="en" sz="1000">
                <a:solidFill>
                  <a:schemeClr val="accent1"/>
                </a:solidFill>
                <a:highlight>
                  <a:srgbClr val="FFFFFF"/>
                </a:highlight>
              </a:rPr>
              <a:t>North American electricity power-grid and communication network anomalies for several magnetic storms</a:t>
            </a:r>
            <a:r>
              <a:rPr lang="en" sz="1000">
                <a:solidFill>
                  <a:schemeClr val="dk2"/>
                </a:solidFill>
              </a:rPr>
              <a:t>”</a:t>
            </a:r>
            <a:endParaRPr sz="1000"/>
          </a:p>
        </p:txBody>
      </p:sp>
      <p:sp>
        <p:nvSpPr>
          <p:cNvPr id="81" name="Google Shape;81;p16"/>
          <p:cNvSpPr txBox="1"/>
          <p:nvPr/>
        </p:nvSpPr>
        <p:spPr>
          <a:xfrm>
            <a:off x="5429250" y="4208300"/>
            <a:ext cx="296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highlight>
                  <a:srgbClr val="FFFFFF"/>
                </a:highlight>
              </a:rPr>
              <a:t>Yellow part highlights the nearby incidents</a:t>
            </a:r>
            <a:endParaRPr sz="1000">
              <a:solidFill>
                <a:schemeClr val="accent1"/>
              </a:solidFill>
              <a:highlight>
                <a:srgbClr val="FFFFFF"/>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4" name="Google Shape;35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t>Lat: 45.1</a:t>
            </a:r>
            <a:endParaRPr sz="1500"/>
          </a:p>
          <a:p>
            <a:pPr indent="0" lvl="0" marL="0" rtl="0" algn="l">
              <a:lnSpc>
                <a:spcPct val="100000"/>
              </a:lnSpc>
              <a:spcBef>
                <a:spcPts val="0"/>
              </a:spcBef>
              <a:spcAft>
                <a:spcPts val="0"/>
              </a:spcAft>
              <a:buNone/>
            </a:pPr>
            <a:r>
              <a:rPr lang="en" sz="1500"/>
              <a:t>Long: -93.8</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spcBef>
                <a:spcPts val="0"/>
              </a:spcBef>
              <a:spcAft>
                <a:spcPts val="1200"/>
              </a:spcAft>
              <a:buNone/>
            </a:pPr>
            <a:r>
              <a:t/>
            </a:r>
            <a:endParaRPr/>
          </a:p>
        </p:txBody>
      </p:sp>
      <p:pic>
        <p:nvPicPr>
          <p:cNvPr id="355" name="Google Shape;355;p52"/>
          <p:cNvPicPr preferRelativeResize="0"/>
          <p:nvPr/>
        </p:nvPicPr>
        <p:blipFill>
          <a:blip r:embed="rId3">
            <a:alphaModFix/>
          </a:blip>
          <a:stretch>
            <a:fillRect/>
          </a:stretch>
        </p:blipFill>
        <p:spPr>
          <a:xfrm>
            <a:off x="-5" y="0"/>
            <a:ext cx="7572560" cy="5143501"/>
          </a:xfrm>
          <a:prstGeom prst="rect">
            <a:avLst/>
          </a:prstGeom>
          <a:noFill/>
          <a:ln>
            <a:noFill/>
          </a:ln>
        </p:spPr>
      </p:pic>
      <p:sp>
        <p:nvSpPr>
          <p:cNvPr id="356" name="Google Shape;356;p52"/>
          <p:cNvSpPr/>
          <p:nvPr/>
        </p:nvSpPr>
        <p:spPr>
          <a:xfrm>
            <a:off x="7034050" y="1831075"/>
            <a:ext cx="538500" cy="222900"/>
          </a:xfrm>
          <a:prstGeom prst="leftArrow">
            <a:avLst>
              <a:gd fmla="val 50000" name="adj1"/>
              <a:gd fmla="val 5000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Source Sans Pro"/>
              <a:ea typeface="Source Sans Pro"/>
              <a:cs typeface="Source Sans Pro"/>
              <a:sym typeface="Source Sans Pro"/>
            </a:endParaRPr>
          </a:p>
        </p:txBody>
      </p:sp>
      <p:sp>
        <p:nvSpPr>
          <p:cNvPr id="357" name="Google Shape;357;p52"/>
          <p:cNvSpPr txBox="1"/>
          <p:nvPr/>
        </p:nvSpPr>
        <p:spPr>
          <a:xfrm>
            <a:off x="7615050" y="2471675"/>
            <a:ext cx="17064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Source Sans Pro"/>
                <a:ea typeface="Source Sans Pro"/>
                <a:cs typeface="Source Sans Pro"/>
                <a:sym typeface="Source Sans Pro"/>
              </a:rPr>
              <a:t>Lat: 39.3</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500">
                <a:solidFill>
                  <a:schemeClr val="dk2"/>
                </a:solidFill>
                <a:latin typeface="Source Sans Pro"/>
                <a:ea typeface="Source Sans Pro"/>
                <a:cs typeface="Source Sans Pro"/>
                <a:sym typeface="Source Sans Pro"/>
              </a:rPr>
              <a:t>Long: -77.5</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dk2"/>
              </a:solidFill>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and Notes</a:t>
            </a:r>
            <a:endParaRPr/>
          </a:p>
        </p:txBody>
      </p:sp>
      <p:sp>
        <p:nvSpPr>
          <p:cNvPr id="363" name="Google Shape;363;p53"/>
          <p:cNvSpPr txBox="1"/>
          <p:nvPr>
            <p:ph idx="1" type="body"/>
          </p:nvPr>
        </p:nvSpPr>
        <p:spPr>
          <a:xfrm>
            <a:off x="311700" y="1152475"/>
            <a:ext cx="8564100" cy="3906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Next Step: </a:t>
            </a:r>
            <a:endParaRPr/>
          </a:p>
          <a:p>
            <a:pPr indent="-317500" lvl="1" marL="914400" rtl="0" algn="l">
              <a:spcBef>
                <a:spcPts val="0"/>
              </a:spcBef>
              <a:spcAft>
                <a:spcPts val="0"/>
              </a:spcAft>
              <a:buSzPts val="1400"/>
              <a:buAutoNum type="alphaLcPeriod"/>
            </a:pPr>
            <a:r>
              <a:rPr lang="en"/>
              <a:t>Using those three locations to build </a:t>
            </a:r>
            <a:r>
              <a:rPr lang="en"/>
              <a:t>prediction</a:t>
            </a:r>
            <a:r>
              <a:rPr lang="en"/>
              <a:t> model as a prototype ? </a:t>
            </a:r>
            <a:endParaRPr/>
          </a:p>
          <a:p>
            <a:pPr indent="-317500" lvl="1" marL="914400" rtl="0" algn="l">
              <a:spcBef>
                <a:spcPts val="0"/>
              </a:spcBef>
              <a:spcAft>
                <a:spcPts val="0"/>
              </a:spcAft>
              <a:buSzPts val="1400"/>
              <a:buAutoNum type="alphaLcPeriod"/>
            </a:pPr>
            <a:r>
              <a:rPr lang="en"/>
              <a:t>Try integrating the data with explicit timeline and parameters for ML ?</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Suggestions:</a:t>
            </a:r>
            <a:endParaRPr/>
          </a:p>
          <a:p>
            <a:pPr indent="-317500" lvl="1" marL="914400" rtl="0" algn="l">
              <a:spcBef>
                <a:spcPts val="0"/>
              </a:spcBef>
              <a:spcAft>
                <a:spcPts val="0"/>
              </a:spcAft>
              <a:buSzPts val="1400"/>
              <a:buAutoNum type="alphaLcPeriod"/>
            </a:pPr>
            <a:r>
              <a:rPr lang="en"/>
              <a:t>Extreme value :  Generalized Pareto Distribution</a:t>
            </a:r>
            <a:endParaRPr/>
          </a:p>
          <a:p>
            <a:pPr indent="-317500" lvl="1" marL="914400" rtl="0" algn="l">
              <a:spcBef>
                <a:spcPts val="0"/>
              </a:spcBef>
              <a:spcAft>
                <a:spcPts val="0"/>
              </a:spcAft>
              <a:buSzPts val="1400"/>
              <a:buAutoNum type="alphaLcPeriod"/>
            </a:pPr>
            <a:r>
              <a:rPr lang="en"/>
              <a:t>GICmeasure </a:t>
            </a:r>
            <a:r>
              <a:rPr lang="en"/>
              <a:t>extreme</a:t>
            </a:r>
            <a:r>
              <a:rPr lang="en"/>
              <a:t>  negative number</a:t>
            </a:r>
            <a:endParaRPr/>
          </a:p>
          <a:p>
            <a:pPr indent="-317500" lvl="1" marL="914400" rtl="0" algn="l">
              <a:spcBef>
                <a:spcPts val="0"/>
              </a:spcBef>
              <a:spcAft>
                <a:spcPts val="0"/>
              </a:spcAft>
              <a:buSzPts val="1400"/>
              <a:buAutoNum type="alphaLcPeriod"/>
            </a:pPr>
            <a:r>
              <a:rPr lang="en"/>
              <a:t>Estimate how large the event </a:t>
            </a:r>
            <a:endParaRPr/>
          </a:p>
          <a:p>
            <a:pPr indent="-317500" lvl="1" marL="914400" rtl="0" algn="l">
              <a:spcBef>
                <a:spcPts val="0"/>
              </a:spcBef>
              <a:spcAft>
                <a:spcPts val="0"/>
              </a:spcAft>
              <a:buSzPts val="1400"/>
              <a:buAutoNum type="alphaLcPeriod"/>
            </a:pPr>
            <a:r>
              <a:rPr lang="en"/>
              <a:t>Integrate superMAG and SOLAR wind </a:t>
            </a:r>
            <a:endParaRPr/>
          </a:p>
          <a:p>
            <a:pPr indent="-317500" lvl="1" marL="914400" rtl="0" algn="l">
              <a:spcBef>
                <a:spcPts val="0"/>
              </a:spcBef>
              <a:spcAft>
                <a:spcPts val="0"/>
              </a:spcAft>
              <a:buSzPts val="1400"/>
              <a:buAutoNum type="alphaLcPeriod"/>
            </a:pPr>
            <a:r>
              <a:rPr lang="en"/>
              <a:t>Sunpy package !pip install sunpy[all]</a:t>
            </a:r>
            <a:endParaRPr/>
          </a:p>
          <a:p>
            <a:pPr indent="-317500" lvl="1" marL="914400" rtl="0" algn="l">
              <a:spcBef>
                <a:spcPts val="0"/>
              </a:spcBef>
              <a:spcAft>
                <a:spcPts val="0"/>
              </a:spcAft>
              <a:buSzPts val="1400"/>
              <a:buAutoNum type="alphaLcPeriod"/>
            </a:pPr>
            <a:r>
              <a:rPr lang="en"/>
              <a:t>ClimtextRemes vs pyextremes</a:t>
            </a:r>
            <a:endParaRPr/>
          </a:p>
          <a:p>
            <a:pPr indent="0" lvl="0" marL="0" rtl="0" algn="l">
              <a:spcBef>
                <a:spcPts val="1200"/>
              </a:spcBef>
              <a:spcAft>
                <a:spcPts val="0"/>
              </a:spcAft>
              <a:buNone/>
            </a:pPr>
            <a:r>
              <a:rPr lang="en" sz="1170"/>
              <a:t>URL for climextremes:</a:t>
            </a:r>
            <a:endParaRPr sz="1170"/>
          </a:p>
          <a:p>
            <a:pPr indent="0" lvl="0" marL="0" rtl="0" algn="l">
              <a:spcBef>
                <a:spcPts val="1200"/>
              </a:spcBef>
              <a:spcAft>
                <a:spcPts val="1200"/>
              </a:spcAft>
              <a:buNone/>
            </a:pPr>
            <a:r>
              <a:rPr lang="en" sz="970" u="sng">
                <a:solidFill>
                  <a:schemeClr val="hlink"/>
                </a:solidFill>
                <a:latin typeface="Arial"/>
                <a:ea typeface="Arial"/>
                <a:cs typeface="Arial"/>
                <a:sym typeface="Arial"/>
                <a:hlinkClick r:id="rId3"/>
              </a:rPr>
              <a:t>lbl-cascade / climextremes-dev — Bitbucket</a:t>
            </a:r>
            <a:endParaRPr sz="1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265275" y="1015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2024. Feb. 12</a:t>
            </a:r>
            <a:endParaRPr sz="2200"/>
          </a:p>
          <a:p>
            <a:pPr indent="0" lvl="0" marL="0" rtl="0" algn="l">
              <a:spcBef>
                <a:spcPts val="0"/>
              </a:spcBef>
              <a:spcAft>
                <a:spcPts val="0"/>
              </a:spcAft>
              <a:buSzPts val="990"/>
              <a:buNone/>
            </a:pPr>
            <a:r>
              <a:rPr lang="en" sz="2200"/>
              <a:t>Extreme Value Analysis </a:t>
            </a:r>
            <a:endParaRPr sz="2200"/>
          </a:p>
        </p:txBody>
      </p:sp>
      <p:sp>
        <p:nvSpPr>
          <p:cNvPr id="369" name="Google Shape;369;p54"/>
          <p:cNvSpPr txBox="1"/>
          <p:nvPr>
            <p:ph idx="1" type="body"/>
          </p:nvPr>
        </p:nvSpPr>
        <p:spPr>
          <a:xfrm>
            <a:off x="311700" y="1152475"/>
            <a:ext cx="31059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Process:</a:t>
            </a:r>
            <a:endParaRPr/>
          </a:p>
          <a:p>
            <a:pPr indent="0" lvl="0" marL="0" rtl="0" algn="l">
              <a:spcBef>
                <a:spcPts val="1200"/>
              </a:spcBef>
              <a:spcAft>
                <a:spcPts val="0"/>
              </a:spcAft>
              <a:buNone/>
            </a:pPr>
            <a:r>
              <a:rPr lang="en"/>
              <a:t>Using python process the NERC GIC data.</a:t>
            </a:r>
            <a:endParaRPr/>
          </a:p>
          <a:p>
            <a:pPr indent="0" lvl="0" marL="0" rtl="0" algn="l">
              <a:spcBef>
                <a:spcPts val="1200"/>
              </a:spcBef>
              <a:spcAft>
                <a:spcPts val="0"/>
              </a:spcAft>
              <a:buNone/>
            </a:pPr>
            <a:r>
              <a:rPr lang="en"/>
              <a:t>Extract parameters: </a:t>
            </a:r>
            <a:endParaRPr/>
          </a:p>
          <a:p>
            <a:pPr indent="-308610" lvl="0" marL="457200" rtl="0" algn="l">
              <a:spcBef>
                <a:spcPts val="1200"/>
              </a:spcBef>
              <a:spcAft>
                <a:spcPts val="0"/>
              </a:spcAft>
              <a:buSzPct val="100000"/>
              <a:buAutoNum type="arabicPeriod"/>
            </a:pPr>
            <a:r>
              <a:rPr lang="en"/>
              <a:t>Coordinates</a:t>
            </a:r>
            <a:endParaRPr/>
          </a:p>
          <a:p>
            <a:pPr indent="-308610" lvl="0" marL="457200" rtl="0" algn="l">
              <a:spcBef>
                <a:spcPts val="0"/>
              </a:spcBef>
              <a:spcAft>
                <a:spcPts val="0"/>
              </a:spcAft>
              <a:buSzPct val="100000"/>
              <a:buAutoNum type="arabicPeriod"/>
            </a:pPr>
            <a:r>
              <a:rPr lang="en"/>
              <a:t>Timelines</a:t>
            </a:r>
            <a:endParaRPr/>
          </a:p>
          <a:p>
            <a:pPr indent="-308610" lvl="0" marL="457200" rtl="0" algn="l">
              <a:spcBef>
                <a:spcPts val="0"/>
              </a:spcBef>
              <a:spcAft>
                <a:spcPts val="0"/>
              </a:spcAft>
              <a:buSzPct val="100000"/>
              <a:buAutoNum type="arabicPeriod"/>
            </a:pPr>
            <a:r>
              <a:rPr lang="en"/>
              <a:t>GICmeasure max_values</a:t>
            </a:r>
            <a:endParaRPr/>
          </a:p>
          <a:p>
            <a:pPr indent="-308610" lvl="0" marL="457200" rtl="0" algn="l">
              <a:spcBef>
                <a:spcPts val="0"/>
              </a:spcBef>
              <a:spcAft>
                <a:spcPts val="0"/>
              </a:spcAft>
              <a:buSzPct val="100000"/>
              <a:buAutoNum type="arabicPeriod"/>
            </a:pPr>
            <a:r>
              <a:rPr lang="en"/>
              <a:t>Event file_names</a:t>
            </a:r>
            <a:endParaRPr/>
          </a:p>
          <a:p>
            <a:pPr indent="-308610" lvl="0" marL="457200" rtl="0" algn="l">
              <a:spcBef>
                <a:spcPts val="0"/>
              </a:spcBef>
              <a:spcAft>
                <a:spcPts val="0"/>
              </a:spcAft>
              <a:buSzPct val="100000"/>
              <a:buAutoNum type="arabicPeriod"/>
            </a:pPr>
            <a:r>
              <a:rPr lang="en"/>
              <a:t>Event time (By year)</a:t>
            </a:r>
            <a:endParaRPr/>
          </a:p>
          <a:p>
            <a:pPr indent="0" lvl="0" marL="0" rtl="0" algn="l">
              <a:spcBef>
                <a:spcPts val="1200"/>
              </a:spcBef>
              <a:spcAft>
                <a:spcPts val="0"/>
              </a:spcAft>
              <a:buNone/>
            </a:pPr>
            <a:r>
              <a:rPr lang="en"/>
              <a:t>Visualization:</a:t>
            </a:r>
            <a:endParaRPr/>
          </a:p>
          <a:p>
            <a:pPr indent="0" lvl="0" marL="0" rtl="0" algn="l">
              <a:spcBef>
                <a:spcPts val="1200"/>
              </a:spcBef>
              <a:spcAft>
                <a:spcPts val="1200"/>
              </a:spcAft>
              <a:buNone/>
            </a:pPr>
            <a:r>
              <a:rPr lang="en"/>
              <a:t>Combining “NERC GIC data” and “Database of power grid anomalies” on real map</a:t>
            </a:r>
            <a:endParaRPr/>
          </a:p>
        </p:txBody>
      </p:sp>
      <p:pic>
        <p:nvPicPr>
          <p:cNvPr id="370" name="Google Shape;370;p54"/>
          <p:cNvPicPr preferRelativeResize="0"/>
          <p:nvPr/>
        </p:nvPicPr>
        <p:blipFill>
          <a:blip r:embed="rId3">
            <a:alphaModFix/>
          </a:blip>
          <a:stretch>
            <a:fillRect/>
          </a:stretch>
        </p:blipFill>
        <p:spPr>
          <a:xfrm>
            <a:off x="3935100" y="287800"/>
            <a:ext cx="4893257" cy="4113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 name="Shape 374"/>
        <p:cNvGrpSpPr/>
        <p:nvPr/>
      </p:nvGrpSpPr>
      <p:grpSpPr>
        <a:xfrm>
          <a:off x="0" y="0"/>
          <a:ext cx="0" cy="0"/>
          <a:chOff x="0" y="0"/>
          <a:chExt cx="0" cy="0"/>
        </a:xfrm>
      </p:grpSpPr>
      <p:sp>
        <p:nvSpPr>
          <p:cNvPr id="375" name="Google Shape;375;p5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Format of “Database of power grid anomalies”</a:t>
            </a:r>
            <a:endParaRPr/>
          </a:p>
        </p:txBody>
      </p:sp>
      <p:sp>
        <p:nvSpPr>
          <p:cNvPr id="376" name="Google Shape;376;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7" name="Google Shape;377;p55"/>
          <p:cNvPicPr preferRelativeResize="0"/>
          <p:nvPr/>
        </p:nvPicPr>
        <p:blipFill>
          <a:blip r:embed="rId3">
            <a:alphaModFix/>
          </a:blip>
          <a:stretch>
            <a:fillRect/>
          </a:stretch>
        </p:blipFill>
        <p:spPr>
          <a:xfrm>
            <a:off x="360526" y="1004701"/>
            <a:ext cx="7861676" cy="3134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153850" y="1757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Format of “NERC GIC data” </a:t>
            </a:r>
            <a:endParaRPr/>
          </a:p>
        </p:txBody>
      </p:sp>
      <p:sp>
        <p:nvSpPr>
          <p:cNvPr id="383" name="Google Shape;383;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4" name="Google Shape;384;p56"/>
          <p:cNvPicPr preferRelativeResize="0"/>
          <p:nvPr/>
        </p:nvPicPr>
        <p:blipFill rotWithShape="1">
          <a:blip r:embed="rId3">
            <a:alphaModFix/>
          </a:blip>
          <a:srcRect b="34631" l="0" r="0" t="0"/>
          <a:stretch/>
        </p:blipFill>
        <p:spPr>
          <a:xfrm>
            <a:off x="677750" y="799175"/>
            <a:ext cx="7590801" cy="33622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0" name="Google Shape;390;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1" name="Google Shape;391;p57"/>
          <p:cNvPicPr preferRelativeResize="0"/>
          <p:nvPr/>
        </p:nvPicPr>
        <p:blipFill>
          <a:blip r:embed="rId3">
            <a:alphaModFix/>
          </a:blip>
          <a:stretch>
            <a:fillRect/>
          </a:stretch>
        </p:blipFill>
        <p:spPr>
          <a:xfrm>
            <a:off x="205552" y="0"/>
            <a:ext cx="8732894" cy="51434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5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7" name="Google Shape;397;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8" name="Google Shape;398;p58"/>
          <p:cNvPicPr preferRelativeResize="0"/>
          <p:nvPr/>
        </p:nvPicPr>
        <p:blipFill>
          <a:blip r:embed="rId3">
            <a:alphaModFix/>
          </a:blip>
          <a:stretch>
            <a:fillRect/>
          </a:stretch>
        </p:blipFill>
        <p:spPr>
          <a:xfrm>
            <a:off x="0" y="223639"/>
            <a:ext cx="9144001" cy="46962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4" name="Google Shape;404;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5" name="Google Shape;405;p59"/>
          <p:cNvPicPr preferRelativeResize="0"/>
          <p:nvPr/>
        </p:nvPicPr>
        <p:blipFill>
          <a:blip r:embed="rId3">
            <a:alphaModFix/>
          </a:blip>
          <a:stretch>
            <a:fillRect/>
          </a:stretch>
        </p:blipFill>
        <p:spPr>
          <a:xfrm>
            <a:off x="0" y="488273"/>
            <a:ext cx="9143999" cy="416695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9" name="Shape 409"/>
        <p:cNvGrpSpPr/>
        <p:nvPr/>
      </p:nvGrpSpPr>
      <p:grpSpPr>
        <a:xfrm>
          <a:off x="0" y="0"/>
          <a:ext cx="0" cy="0"/>
          <a:chOff x="0" y="0"/>
          <a:chExt cx="0" cy="0"/>
        </a:xfrm>
      </p:grpSpPr>
      <p:sp>
        <p:nvSpPr>
          <p:cNvPr id="410" name="Google Shape;410;p6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1" name="Google Shape;411;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2" name="Google Shape;412;p60"/>
          <p:cNvPicPr preferRelativeResize="0"/>
          <p:nvPr/>
        </p:nvPicPr>
        <p:blipFill>
          <a:blip r:embed="rId3">
            <a:alphaModFix/>
          </a:blip>
          <a:stretch>
            <a:fillRect/>
          </a:stretch>
        </p:blipFill>
        <p:spPr>
          <a:xfrm>
            <a:off x="0" y="498125"/>
            <a:ext cx="9144001" cy="4147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Progress Report</a:t>
            </a:r>
            <a:endParaRPr/>
          </a:p>
        </p:txBody>
      </p:sp>
      <p:sp>
        <p:nvSpPr>
          <p:cNvPr id="418" name="Google Shape;41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Visualization</a:t>
            </a:r>
            <a:endParaRPr/>
          </a:p>
          <a:p>
            <a:pPr indent="-323850" lvl="1" marL="914400" rtl="0" algn="l">
              <a:spcBef>
                <a:spcPts val="0"/>
              </a:spcBef>
              <a:spcAft>
                <a:spcPts val="0"/>
              </a:spcAft>
              <a:buSzPts val="1500"/>
              <a:buChar char="○"/>
            </a:pPr>
            <a:r>
              <a:rPr lang="en" sz="1200">
                <a:latin typeface="Calibri"/>
                <a:ea typeface="Calibri"/>
                <a:cs typeface="Calibri"/>
                <a:sym typeface="Calibri"/>
              </a:rPr>
              <a:t>Correct the output data format on the map (showcase the locations of different events </a:t>
            </a:r>
            <a:r>
              <a:rPr lang="en" sz="1200">
                <a:solidFill>
                  <a:srgbClr val="0000FF"/>
                </a:solidFill>
                <a:latin typeface="Calibri"/>
                <a:ea typeface="Calibri"/>
                <a:cs typeface="Calibri"/>
                <a:sym typeface="Calibri"/>
              </a:rPr>
              <a:t>without stacking the GIC extreme value</a:t>
            </a:r>
            <a:r>
              <a:rPr lang="en" sz="1200">
                <a:latin typeface="Calibri"/>
                <a:ea typeface="Calibri"/>
                <a:cs typeface="Calibri"/>
                <a:sym typeface="Calibri"/>
              </a:rPr>
              <a:t>)</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n" sz="1200">
                <a:latin typeface="Calibri"/>
                <a:ea typeface="Calibri"/>
                <a:cs typeface="Calibri"/>
                <a:sym typeface="Calibri"/>
              </a:rPr>
              <a:t>It is a bit difficult to show all the events on one single image since the </a:t>
            </a:r>
            <a:r>
              <a:rPr lang="en" sz="1200">
                <a:solidFill>
                  <a:srgbClr val="0000FF"/>
                </a:solidFill>
                <a:latin typeface="Calibri"/>
                <a:ea typeface="Calibri"/>
                <a:cs typeface="Calibri"/>
                <a:sym typeface="Calibri"/>
              </a:rPr>
              <a:t>sensors location are </a:t>
            </a:r>
            <a:r>
              <a:rPr lang="en" sz="1200">
                <a:solidFill>
                  <a:srgbClr val="0000FF"/>
                </a:solidFill>
                <a:latin typeface="Calibri"/>
                <a:ea typeface="Calibri"/>
                <a:cs typeface="Calibri"/>
                <a:sym typeface="Calibri"/>
              </a:rPr>
              <a:t>overlapping</a:t>
            </a:r>
            <a:r>
              <a:rPr lang="en" sz="1200">
                <a:solidFill>
                  <a:srgbClr val="0000FF"/>
                </a:solidFill>
                <a:latin typeface="Calibri"/>
                <a:ea typeface="Calibri"/>
                <a:cs typeface="Calibri"/>
                <a:sym typeface="Calibri"/>
              </a:rPr>
              <a:t> each others</a:t>
            </a:r>
            <a:r>
              <a:rPr lang="en" sz="1200">
                <a:latin typeface="Calibri"/>
                <a:ea typeface="Calibri"/>
                <a:cs typeface="Calibri"/>
                <a:sym typeface="Calibri"/>
              </a:rPr>
              <a:t>. </a:t>
            </a:r>
            <a:endParaRPr sz="1200">
              <a:latin typeface="Calibri"/>
              <a:ea typeface="Calibri"/>
              <a:cs typeface="Calibri"/>
              <a:sym typeface="Calibri"/>
            </a:endParaRPr>
          </a:p>
          <a:p>
            <a:pPr indent="0" lvl="0" marL="91440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500"/>
          </a:p>
          <a:p>
            <a:pPr indent="-342900" lvl="0" marL="457200" rtl="0" algn="l">
              <a:spcBef>
                <a:spcPts val="0"/>
              </a:spcBef>
              <a:spcAft>
                <a:spcPts val="0"/>
              </a:spcAft>
              <a:buSzPts val="1800"/>
              <a:buChar char="●"/>
            </a:pPr>
            <a:r>
              <a:rPr b="1" lang="en"/>
              <a:t>Data integration</a:t>
            </a:r>
            <a:endParaRPr b="1"/>
          </a:p>
          <a:p>
            <a:pPr indent="-304800" lvl="1" marL="914400" rtl="0" algn="l">
              <a:spcBef>
                <a:spcPts val="0"/>
              </a:spcBef>
              <a:spcAft>
                <a:spcPts val="0"/>
              </a:spcAft>
              <a:buSzPts val="1200"/>
              <a:buFont typeface="Calibri"/>
              <a:buChar char="○"/>
            </a:pPr>
            <a:r>
              <a:rPr lang="en" sz="1200"/>
              <a:t>Share the </a:t>
            </a:r>
            <a:r>
              <a:rPr lang="en" sz="1200">
                <a:solidFill>
                  <a:srgbClr val="0000FF"/>
                </a:solidFill>
              </a:rPr>
              <a:t>NERC GIC extreme value</a:t>
            </a:r>
            <a:r>
              <a:rPr lang="en" sz="1200"/>
              <a:t> processed dataset file with Machine Learning team for prediction model variables (Including time, coordinates). </a:t>
            </a:r>
            <a:endParaRPr sz="12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45720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Clr>
                <a:schemeClr val="dk2"/>
              </a:buClr>
              <a:buSzPts val="1100"/>
              <a:buFont typeface="Arial"/>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7"/>
          <p:cNvPicPr preferRelativeResize="0"/>
          <p:nvPr/>
        </p:nvPicPr>
        <p:blipFill>
          <a:blip r:embed="rId3">
            <a:alphaModFix/>
          </a:blip>
          <a:stretch>
            <a:fillRect/>
          </a:stretch>
        </p:blipFill>
        <p:spPr>
          <a:xfrm>
            <a:off x="1312128" y="445028"/>
            <a:ext cx="5783131" cy="3416400"/>
          </a:xfrm>
          <a:prstGeom prst="rect">
            <a:avLst/>
          </a:prstGeom>
          <a:noFill/>
          <a:ln>
            <a:noFill/>
          </a:ln>
        </p:spPr>
      </p:pic>
      <p:sp>
        <p:nvSpPr>
          <p:cNvPr id="89" name="Google Shape;89;p17"/>
          <p:cNvSpPr txBox="1"/>
          <p:nvPr/>
        </p:nvSpPr>
        <p:spPr>
          <a:xfrm>
            <a:off x="311700" y="3915675"/>
            <a:ext cx="8766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1800"/>
              </a:spcAft>
              <a:buNone/>
            </a:pPr>
            <a:r>
              <a:rPr lang="en" sz="1200">
                <a:solidFill>
                  <a:schemeClr val="dk2"/>
                </a:solidFill>
              </a:rPr>
              <a:t>After peaking into the data, there are dozens of powergrid hazard happened around “</a:t>
            </a:r>
            <a:r>
              <a:rPr lang="en" sz="1200">
                <a:solidFill>
                  <a:srgbClr val="4A86E8"/>
                </a:solidFill>
              </a:rPr>
              <a:t>Mar 13” </a:t>
            </a:r>
            <a:r>
              <a:rPr lang="en" sz="1200">
                <a:solidFill>
                  <a:schemeClr val="dk2"/>
                </a:solidFill>
              </a:rPr>
              <a:t>at the similar location </a:t>
            </a:r>
            <a:r>
              <a:rPr lang="en" sz="1200">
                <a:solidFill>
                  <a:srgbClr val="4A86E8"/>
                </a:solidFill>
              </a:rPr>
              <a:t>“latitude41~43 : longtitude -70~-73”</a:t>
            </a:r>
            <a:r>
              <a:rPr lang="en" sz="1200">
                <a:solidFill>
                  <a:schemeClr val="dk2"/>
                </a:solidFill>
              </a:rPr>
              <a:t>. In the SuperMAG data of 1989 A.D, the nearest station is “Ottawa station”</a:t>
            </a:r>
            <a:endParaRPr sz="12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6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4" name="Google Shape;42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5" name="Google Shape;425;p62"/>
          <p:cNvPicPr preferRelativeResize="0"/>
          <p:nvPr/>
        </p:nvPicPr>
        <p:blipFill>
          <a:blip r:embed="rId3">
            <a:alphaModFix/>
          </a:blip>
          <a:stretch>
            <a:fillRect/>
          </a:stretch>
        </p:blipFill>
        <p:spPr>
          <a:xfrm>
            <a:off x="0" y="469375"/>
            <a:ext cx="9143999" cy="42047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6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1" name="Google Shape;431;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2" name="Google Shape;432;p63"/>
          <p:cNvPicPr preferRelativeResize="0"/>
          <p:nvPr/>
        </p:nvPicPr>
        <p:blipFill>
          <a:blip r:embed="rId3">
            <a:alphaModFix/>
          </a:blip>
          <a:stretch>
            <a:fillRect/>
          </a:stretch>
        </p:blipFill>
        <p:spPr>
          <a:xfrm>
            <a:off x="0" y="463845"/>
            <a:ext cx="9144002" cy="42158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6" name="Shape 436"/>
        <p:cNvGrpSpPr/>
        <p:nvPr/>
      </p:nvGrpSpPr>
      <p:grpSpPr>
        <a:xfrm>
          <a:off x="0" y="0"/>
          <a:ext cx="0" cy="0"/>
          <a:chOff x="0" y="0"/>
          <a:chExt cx="0" cy="0"/>
        </a:xfrm>
      </p:grpSpPr>
      <p:sp>
        <p:nvSpPr>
          <p:cNvPr id="437" name="Google Shape;437;p6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8" name="Google Shape;438;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9" name="Google Shape;439;p64"/>
          <p:cNvPicPr preferRelativeResize="0"/>
          <p:nvPr/>
        </p:nvPicPr>
        <p:blipFill>
          <a:blip r:embed="rId3">
            <a:alphaModFix/>
          </a:blip>
          <a:stretch>
            <a:fillRect/>
          </a:stretch>
        </p:blipFill>
        <p:spPr>
          <a:xfrm>
            <a:off x="0" y="451907"/>
            <a:ext cx="9143998" cy="423968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sp>
        <p:nvSpPr>
          <p:cNvPr id="444" name="Google Shape;444;p6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5" name="Google Shape;445;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6" name="Google Shape;446;p65"/>
          <p:cNvPicPr preferRelativeResize="0"/>
          <p:nvPr/>
        </p:nvPicPr>
        <p:blipFill>
          <a:blip r:embed="rId3">
            <a:alphaModFix/>
          </a:blip>
          <a:stretch>
            <a:fillRect/>
          </a:stretch>
        </p:blipFill>
        <p:spPr>
          <a:xfrm>
            <a:off x="0" y="459539"/>
            <a:ext cx="9143998" cy="42244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6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2" name="Google Shape;452;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3" name="Google Shape;453;p66"/>
          <p:cNvPicPr preferRelativeResize="0"/>
          <p:nvPr/>
        </p:nvPicPr>
        <p:blipFill>
          <a:blip r:embed="rId3">
            <a:alphaModFix/>
          </a:blip>
          <a:stretch>
            <a:fillRect/>
          </a:stretch>
        </p:blipFill>
        <p:spPr>
          <a:xfrm>
            <a:off x="0" y="456666"/>
            <a:ext cx="9144002" cy="423016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 name="Shape 457"/>
        <p:cNvGrpSpPr/>
        <p:nvPr/>
      </p:nvGrpSpPr>
      <p:grpSpPr>
        <a:xfrm>
          <a:off x="0" y="0"/>
          <a:ext cx="0" cy="0"/>
          <a:chOff x="0" y="0"/>
          <a:chExt cx="0" cy="0"/>
        </a:xfrm>
      </p:grpSpPr>
      <p:sp>
        <p:nvSpPr>
          <p:cNvPr id="458" name="Google Shape;458;p6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9" name="Google Shape;459;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0" name="Google Shape;460;p67"/>
          <p:cNvPicPr preferRelativeResize="0"/>
          <p:nvPr/>
        </p:nvPicPr>
        <p:blipFill>
          <a:blip r:embed="rId3">
            <a:alphaModFix/>
          </a:blip>
          <a:stretch>
            <a:fillRect/>
          </a:stretch>
        </p:blipFill>
        <p:spPr>
          <a:xfrm>
            <a:off x="0" y="470383"/>
            <a:ext cx="9144000" cy="420273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p6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6" name="Google Shape;466;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7" name="Google Shape;467;p68"/>
          <p:cNvPicPr preferRelativeResize="0"/>
          <p:nvPr/>
        </p:nvPicPr>
        <p:blipFill>
          <a:blip r:embed="rId3">
            <a:alphaModFix/>
          </a:blip>
          <a:stretch>
            <a:fillRect/>
          </a:stretch>
        </p:blipFill>
        <p:spPr>
          <a:xfrm>
            <a:off x="0" y="473730"/>
            <a:ext cx="9144001" cy="419604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6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3" name="Google Shape;473;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4" name="Google Shape;474;p69"/>
          <p:cNvPicPr preferRelativeResize="0"/>
          <p:nvPr/>
        </p:nvPicPr>
        <p:blipFill>
          <a:blip r:embed="rId3">
            <a:alphaModFix/>
          </a:blip>
          <a:stretch>
            <a:fillRect/>
          </a:stretch>
        </p:blipFill>
        <p:spPr>
          <a:xfrm>
            <a:off x="0" y="470598"/>
            <a:ext cx="9144001" cy="420230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7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0" name="Google Shape;480;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1" name="Google Shape;481;p70"/>
          <p:cNvPicPr preferRelativeResize="0"/>
          <p:nvPr/>
        </p:nvPicPr>
        <p:blipFill>
          <a:blip r:embed="rId3">
            <a:alphaModFix/>
          </a:blip>
          <a:stretch>
            <a:fillRect/>
          </a:stretch>
        </p:blipFill>
        <p:spPr>
          <a:xfrm>
            <a:off x="0" y="481542"/>
            <a:ext cx="9144001" cy="418041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sp>
        <p:nvSpPr>
          <p:cNvPr id="486" name="Google Shape;486;p7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7" name="Google Shape;487;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8" name="Google Shape;488;p71"/>
          <p:cNvPicPr preferRelativeResize="0"/>
          <p:nvPr/>
        </p:nvPicPr>
        <p:blipFill>
          <a:blip r:embed="rId3">
            <a:alphaModFix/>
          </a:blip>
          <a:stretch>
            <a:fillRect/>
          </a:stretch>
        </p:blipFill>
        <p:spPr>
          <a:xfrm>
            <a:off x="0" y="482751"/>
            <a:ext cx="9143998" cy="4177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611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SuperMAG </a:t>
            </a:r>
            <a:r>
              <a:rPr lang="en" sz="1888"/>
              <a:t>(Generated by Excel Chart) </a:t>
            </a:r>
            <a:endParaRPr sz="1888"/>
          </a:p>
        </p:txBody>
      </p:sp>
      <p:sp>
        <p:nvSpPr>
          <p:cNvPr id="95" name="Google Shape;95;p18"/>
          <p:cNvSpPr txBox="1"/>
          <p:nvPr>
            <p:ph idx="1" type="body"/>
          </p:nvPr>
        </p:nvSpPr>
        <p:spPr>
          <a:xfrm>
            <a:off x="311700" y="1152475"/>
            <a:ext cx="8520600" cy="30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 name="Google Shape;96;p18"/>
          <p:cNvPicPr preferRelativeResize="0"/>
          <p:nvPr/>
        </p:nvPicPr>
        <p:blipFill>
          <a:blip r:embed="rId3">
            <a:alphaModFix/>
          </a:blip>
          <a:stretch>
            <a:fillRect/>
          </a:stretch>
        </p:blipFill>
        <p:spPr>
          <a:xfrm>
            <a:off x="205075" y="684500"/>
            <a:ext cx="8733848" cy="3263850"/>
          </a:xfrm>
          <a:prstGeom prst="rect">
            <a:avLst/>
          </a:prstGeom>
          <a:noFill/>
          <a:ln>
            <a:noFill/>
          </a:ln>
        </p:spPr>
      </p:pic>
      <p:sp>
        <p:nvSpPr>
          <p:cNvPr id="97" name="Google Shape;97;p18"/>
          <p:cNvSpPr txBox="1"/>
          <p:nvPr/>
        </p:nvSpPr>
        <p:spPr>
          <a:xfrm>
            <a:off x="311700" y="4083175"/>
            <a:ext cx="8394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F</a:t>
            </a:r>
            <a:r>
              <a:rPr lang="en" sz="1200">
                <a:solidFill>
                  <a:schemeClr val="dk2"/>
                </a:solidFill>
              </a:rPr>
              <a:t>ound out the dB/dt is indeed variate during the time period where </a:t>
            </a:r>
            <a:r>
              <a:rPr lang="en" sz="1200">
                <a:solidFill>
                  <a:schemeClr val="dk2"/>
                </a:solidFill>
              </a:rPr>
              <a:t>hazard</a:t>
            </a:r>
            <a:r>
              <a:rPr lang="en" sz="1200">
                <a:solidFill>
                  <a:schemeClr val="dk2"/>
                </a:solidFill>
              </a:rPr>
              <a:t> </a:t>
            </a:r>
            <a:r>
              <a:rPr lang="en" sz="1200">
                <a:solidFill>
                  <a:schemeClr val="dk2"/>
                </a:solidFill>
              </a:rPr>
              <a:t>occurred</a:t>
            </a:r>
            <a:r>
              <a:rPr lang="en" sz="1200">
                <a:solidFill>
                  <a:schemeClr val="dk2"/>
                </a:solidFill>
              </a:rPr>
              <a:t>. Both magnetic field variation in a local coordinate system (nez) and in a geographic coordinate system(geo) have similar reaction. Thinking it is possible to take these parameter into our model. </a:t>
            </a:r>
            <a:endParaRPr sz="1200">
              <a:solidFill>
                <a:schemeClr val="dk2"/>
              </a:solidFill>
            </a:endParaRPr>
          </a:p>
          <a:p>
            <a:pPr indent="0" lvl="0" marL="0" rtl="0" algn="l">
              <a:spcBef>
                <a:spcPts val="0"/>
              </a:spcBef>
              <a:spcAft>
                <a:spcPts val="0"/>
              </a:spcAft>
              <a:buNone/>
            </a:pPr>
            <a:r>
              <a:rPr lang="en" sz="1200">
                <a:solidFill>
                  <a:schemeClr val="dk2"/>
                </a:solidFill>
              </a:rPr>
              <a:t>(The hazard occurred Mar 13 1989, the data of this chart starts from Mar 13, 00:00:00 to Apr 09, 23:59:00 )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7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4" name="Google Shape;494;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5" name="Google Shape;495;p72"/>
          <p:cNvPicPr preferRelativeResize="0"/>
          <p:nvPr/>
        </p:nvPicPr>
        <p:blipFill>
          <a:blip r:embed="rId3">
            <a:alphaModFix/>
          </a:blip>
          <a:stretch>
            <a:fillRect/>
          </a:stretch>
        </p:blipFill>
        <p:spPr>
          <a:xfrm>
            <a:off x="0" y="477684"/>
            <a:ext cx="9143999" cy="418813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 name="Shape 499"/>
        <p:cNvGrpSpPr/>
        <p:nvPr/>
      </p:nvGrpSpPr>
      <p:grpSpPr>
        <a:xfrm>
          <a:off x="0" y="0"/>
          <a:ext cx="0" cy="0"/>
          <a:chOff x="0" y="0"/>
          <a:chExt cx="0" cy="0"/>
        </a:xfrm>
      </p:grpSpPr>
      <p:sp>
        <p:nvSpPr>
          <p:cNvPr id="500" name="Google Shape;500;p7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1" name="Google Shape;501;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2" name="Google Shape;502;p73"/>
          <p:cNvPicPr preferRelativeResize="0"/>
          <p:nvPr/>
        </p:nvPicPr>
        <p:blipFill>
          <a:blip r:embed="rId3">
            <a:alphaModFix/>
          </a:blip>
          <a:stretch>
            <a:fillRect/>
          </a:stretch>
        </p:blipFill>
        <p:spPr>
          <a:xfrm>
            <a:off x="0" y="490210"/>
            <a:ext cx="9144001" cy="416308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8" name="Google Shape;508;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9" name="Google Shape;509;p74"/>
          <p:cNvPicPr preferRelativeResize="0"/>
          <p:nvPr/>
        </p:nvPicPr>
        <p:blipFill>
          <a:blip r:embed="rId3">
            <a:alphaModFix/>
          </a:blip>
          <a:stretch>
            <a:fillRect/>
          </a:stretch>
        </p:blipFill>
        <p:spPr>
          <a:xfrm>
            <a:off x="0" y="468894"/>
            <a:ext cx="9144001" cy="42057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p7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5" name="Google Shape;515;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6" name="Google Shape;516;p75"/>
          <p:cNvPicPr preferRelativeResize="0"/>
          <p:nvPr/>
        </p:nvPicPr>
        <p:blipFill>
          <a:blip r:embed="rId3">
            <a:alphaModFix/>
          </a:blip>
          <a:stretch>
            <a:fillRect/>
          </a:stretch>
        </p:blipFill>
        <p:spPr>
          <a:xfrm>
            <a:off x="0" y="477907"/>
            <a:ext cx="9144001" cy="418768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p7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2" name="Google Shape;522;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3" name="Google Shape;523;p76"/>
          <p:cNvPicPr preferRelativeResize="0"/>
          <p:nvPr/>
        </p:nvPicPr>
        <p:blipFill>
          <a:blip r:embed="rId3">
            <a:alphaModFix/>
          </a:blip>
          <a:stretch>
            <a:fillRect/>
          </a:stretch>
        </p:blipFill>
        <p:spPr>
          <a:xfrm>
            <a:off x="0" y="487108"/>
            <a:ext cx="9143998" cy="416928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7" name="Shape 527"/>
        <p:cNvGrpSpPr/>
        <p:nvPr/>
      </p:nvGrpSpPr>
      <p:grpSpPr>
        <a:xfrm>
          <a:off x="0" y="0"/>
          <a:ext cx="0" cy="0"/>
          <a:chOff x="0" y="0"/>
          <a:chExt cx="0" cy="0"/>
        </a:xfrm>
      </p:grpSpPr>
      <p:sp>
        <p:nvSpPr>
          <p:cNvPr id="528" name="Google Shape;528;p7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9" name="Google Shape;529;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0" name="Google Shape;530;p77"/>
          <p:cNvPicPr preferRelativeResize="0"/>
          <p:nvPr/>
        </p:nvPicPr>
        <p:blipFill>
          <a:blip r:embed="rId3">
            <a:alphaModFix/>
          </a:blip>
          <a:stretch>
            <a:fillRect/>
          </a:stretch>
        </p:blipFill>
        <p:spPr>
          <a:xfrm>
            <a:off x="0" y="483501"/>
            <a:ext cx="9144002" cy="41764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4" name="Shape 534"/>
        <p:cNvGrpSpPr/>
        <p:nvPr/>
      </p:nvGrpSpPr>
      <p:grpSpPr>
        <a:xfrm>
          <a:off x="0" y="0"/>
          <a:ext cx="0" cy="0"/>
          <a:chOff x="0" y="0"/>
          <a:chExt cx="0" cy="0"/>
        </a:xfrm>
      </p:grpSpPr>
      <p:sp>
        <p:nvSpPr>
          <p:cNvPr id="535" name="Google Shape;535;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6" name="Google Shape;536;p78"/>
          <p:cNvPicPr preferRelativeResize="0"/>
          <p:nvPr/>
        </p:nvPicPr>
        <p:blipFill>
          <a:blip r:embed="rId3">
            <a:alphaModFix/>
          </a:blip>
          <a:stretch>
            <a:fillRect/>
          </a:stretch>
        </p:blipFill>
        <p:spPr>
          <a:xfrm>
            <a:off x="0" y="964596"/>
            <a:ext cx="9144001" cy="4178909"/>
          </a:xfrm>
          <a:prstGeom prst="rect">
            <a:avLst/>
          </a:prstGeom>
          <a:noFill/>
          <a:ln>
            <a:noFill/>
          </a:ln>
        </p:spPr>
      </p:pic>
      <p:sp>
        <p:nvSpPr>
          <p:cNvPr id="537" name="Google Shape;537;p78"/>
          <p:cNvSpPr txBox="1"/>
          <p:nvPr>
            <p:ph type="title"/>
          </p:nvPr>
        </p:nvSpPr>
        <p:spPr>
          <a:xfrm>
            <a:off x="218875" y="2686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20130531</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1" name="Shape 541"/>
        <p:cNvGrpSpPr/>
        <p:nvPr/>
      </p:nvGrpSpPr>
      <p:grpSpPr>
        <a:xfrm>
          <a:off x="0" y="0"/>
          <a:ext cx="0" cy="0"/>
          <a:chOff x="0" y="0"/>
          <a:chExt cx="0" cy="0"/>
        </a:xfrm>
      </p:grpSpPr>
      <p:sp>
        <p:nvSpPr>
          <p:cNvPr id="542" name="Google Shape;542;p7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20131002</a:t>
            </a:r>
            <a:endParaRPr/>
          </a:p>
        </p:txBody>
      </p:sp>
      <p:sp>
        <p:nvSpPr>
          <p:cNvPr id="543" name="Google Shape;543;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4" name="Google Shape;544;p79"/>
          <p:cNvPicPr preferRelativeResize="0"/>
          <p:nvPr/>
        </p:nvPicPr>
        <p:blipFill>
          <a:blip r:embed="rId3">
            <a:alphaModFix/>
          </a:blip>
          <a:stretch>
            <a:fillRect/>
          </a:stretch>
        </p:blipFill>
        <p:spPr>
          <a:xfrm>
            <a:off x="0" y="1068435"/>
            <a:ext cx="9144001" cy="409253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sp>
        <p:nvSpPr>
          <p:cNvPr id="549" name="Google Shape;549;p8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20150317</a:t>
            </a:r>
            <a:endParaRPr/>
          </a:p>
        </p:txBody>
      </p:sp>
      <p:sp>
        <p:nvSpPr>
          <p:cNvPr id="550" name="Google Shape;550;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1" name="Google Shape;551;p80"/>
          <p:cNvPicPr preferRelativeResize="0"/>
          <p:nvPr/>
        </p:nvPicPr>
        <p:blipFill>
          <a:blip r:embed="rId3">
            <a:alphaModFix/>
          </a:blip>
          <a:stretch>
            <a:fillRect/>
          </a:stretch>
        </p:blipFill>
        <p:spPr>
          <a:xfrm>
            <a:off x="0" y="1068423"/>
            <a:ext cx="9144001" cy="407390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5" name="Shape 555"/>
        <p:cNvGrpSpPr/>
        <p:nvPr/>
      </p:nvGrpSpPr>
      <p:grpSpPr>
        <a:xfrm>
          <a:off x="0" y="0"/>
          <a:ext cx="0" cy="0"/>
          <a:chOff x="0" y="0"/>
          <a:chExt cx="0" cy="0"/>
        </a:xfrm>
      </p:grpSpPr>
      <p:sp>
        <p:nvSpPr>
          <p:cNvPr id="556" name="Google Shape;556;p8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20150622</a:t>
            </a:r>
            <a:endParaRPr/>
          </a:p>
        </p:txBody>
      </p:sp>
      <p:sp>
        <p:nvSpPr>
          <p:cNvPr id="557" name="Google Shape;557;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8" name="Google Shape;558;p81"/>
          <p:cNvPicPr preferRelativeResize="0"/>
          <p:nvPr/>
        </p:nvPicPr>
        <p:blipFill>
          <a:blip r:embed="rId3">
            <a:alphaModFix/>
          </a:blip>
          <a:stretch>
            <a:fillRect/>
          </a:stretch>
        </p:blipFill>
        <p:spPr>
          <a:xfrm>
            <a:off x="0" y="1068436"/>
            <a:ext cx="9143999" cy="40930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NERC data</a:t>
            </a:r>
            <a:endParaRPr/>
          </a:p>
        </p:txBody>
      </p:sp>
      <p:sp>
        <p:nvSpPr>
          <p:cNvPr id="103" name="Google Shape;103;p19"/>
          <p:cNvSpPr txBox="1"/>
          <p:nvPr>
            <p:ph idx="1" type="body"/>
          </p:nvPr>
        </p:nvSpPr>
        <p:spPr>
          <a:xfrm>
            <a:off x="3074275" y="4066650"/>
            <a:ext cx="5162100" cy="39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50"/>
              <a:t>The dataset in NERC is also incomplete (only 2013~2023)</a:t>
            </a:r>
            <a:endParaRPr sz="1550"/>
          </a:p>
          <a:p>
            <a:pPr indent="0" lvl="0" marL="0" rtl="0" algn="l">
              <a:lnSpc>
                <a:spcPct val="95000"/>
              </a:lnSpc>
              <a:spcBef>
                <a:spcPts val="1200"/>
              </a:spcBef>
              <a:spcAft>
                <a:spcPts val="1200"/>
              </a:spcAft>
              <a:buSzPts val="275"/>
              <a:buNone/>
            </a:pPr>
            <a:r>
              <a:rPr lang="en" sz="1550"/>
              <a:t>No info of hazard</a:t>
            </a:r>
            <a:endParaRPr sz="1550"/>
          </a:p>
        </p:txBody>
      </p:sp>
      <p:pic>
        <p:nvPicPr>
          <p:cNvPr id="104" name="Google Shape;104;p19"/>
          <p:cNvPicPr preferRelativeResize="0"/>
          <p:nvPr/>
        </p:nvPicPr>
        <p:blipFill>
          <a:blip r:embed="rId3">
            <a:alphaModFix/>
          </a:blip>
          <a:stretch>
            <a:fillRect/>
          </a:stretch>
        </p:blipFill>
        <p:spPr>
          <a:xfrm>
            <a:off x="0" y="1152477"/>
            <a:ext cx="9144000" cy="1812847"/>
          </a:xfrm>
          <a:prstGeom prst="rect">
            <a:avLst/>
          </a:prstGeom>
          <a:noFill/>
          <a:ln>
            <a:noFill/>
          </a:ln>
        </p:spPr>
      </p:pic>
      <p:pic>
        <p:nvPicPr>
          <p:cNvPr id="105" name="Google Shape;105;p19"/>
          <p:cNvPicPr preferRelativeResize="0"/>
          <p:nvPr/>
        </p:nvPicPr>
        <p:blipFill rotWithShape="1">
          <a:blip r:embed="rId4">
            <a:alphaModFix/>
          </a:blip>
          <a:srcRect b="0" l="0" r="27283" t="0"/>
          <a:stretch/>
        </p:blipFill>
        <p:spPr>
          <a:xfrm>
            <a:off x="6124150" y="496100"/>
            <a:ext cx="2915775" cy="3619500"/>
          </a:xfrm>
          <a:prstGeom prst="rect">
            <a:avLst/>
          </a:prstGeom>
          <a:noFill/>
          <a:ln>
            <a:noFill/>
          </a:ln>
        </p:spPr>
      </p:pic>
      <p:pic>
        <p:nvPicPr>
          <p:cNvPr id="106" name="Google Shape;106;p19"/>
          <p:cNvPicPr preferRelativeResize="0"/>
          <p:nvPr/>
        </p:nvPicPr>
        <p:blipFill rotWithShape="1">
          <a:blip r:embed="rId3">
            <a:alphaModFix/>
          </a:blip>
          <a:srcRect b="0" l="66379" r="0" t="0"/>
          <a:stretch/>
        </p:blipFill>
        <p:spPr>
          <a:xfrm>
            <a:off x="0" y="2965325"/>
            <a:ext cx="3074274" cy="1812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 name="Shape 562"/>
        <p:cNvGrpSpPr/>
        <p:nvPr/>
      </p:nvGrpSpPr>
      <p:grpSpPr>
        <a:xfrm>
          <a:off x="0" y="0"/>
          <a:ext cx="0" cy="0"/>
          <a:chOff x="0" y="0"/>
          <a:chExt cx="0" cy="0"/>
        </a:xfrm>
      </p:grpSpPr>
      <p:sp>
        <p:nvSpPr>
          <p:cNvPr id="563" name="Google Shape;563;p8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20150911</a:t>
            </a:r>
            <a:endParaRPr/>
          </a:p>
        </p:txBody>
      </p:sp>
      <p:sp>
        <p:nvSpPr>
          <p:cNvPr id="564" name="Google Shape;564;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5" name="Google Shape;565;p82"/>
          <p:cNvPicPr preferRelativeResize="0"/>
          <p:nvPr/>
        </p:nvPicPr>
        <p:blipFill>
          <a:blip r:embed="rId3">
            <a:alphaModFix/>
          </a:blip>
          <a:stretch>
            <a:fillRect/>
          </a:stretch>
        </p:blipFill>
        <p:spPr>
          <a:xfrm>
            <a:off x="0" y="1068430"/>
            <a:ext cx="9144000" cy="409849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9" name="Shape 569"/>
        <p:cNvGrpSpPr/>
        <p:nvPr/>
      </p:nvGrpSpPr>
      <p:grpSpPr>
        <a:xfrm>
          <a:off x="0" y="0"/>
          <a:ext cx="0" cy="0"/>
          <a:chOff x="0" y="0"/>
          <a:chExt cx="0" cy="0"/>
        </a:xfrm>
      </p:grpSpPr>
      <p:sp>
        <p:nvSpPr>
          <p:cNvPr id="570" name="Google Shape;570;p8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20150919</a:t>
            </a:r>
            <a:endParaRPr/>
          </a:p>
        </p:txBody>
      </p:sp>
      <p:sp>
        <p:nvSpPr>
          <p:cNvPr id="571" name="Google Shape;571;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2" name="Google Shape;572;p83"/>
          <p:cNvPicPr preferRelativeResize="0"/>
          <p:nvPr/>
        </p:nvPicPr>
        <p:blipFill>
          <a:blip r:embed="rId3">
            <a:alphaModFix/>
          </a:blip>
          <a:stretch>
            <a:fillRect/>
          </a:stretch>
        </p:blipFill>
        <p:spPr>
          <a:xfrm>
            <a:off x="0" y="1068422"/>
            <a:ext cx="9144000" cy="412005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 name="Shape 576"/>
        <p:cNvGrpSpPr/>
        <p:nvPr/>
      </p:nvGrpSpPr>
      <p:grpSpPr>
        <a:xfrm>
          <a:off x="0" y="0"/>
          <a:ext cx="0" cy="0"/>
          <a:chOff x="0" y="0"/>
          <a:chExt cx="0" cy="0"/>
        </a:xfrm>
      </p:grpSpPr>
      <p:sp>
        <p:nvSpPr>
          <p:cNvPr id="577" name="Google Shape;577;p8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20151006</a:t>
            </a:r>
            <a:endParaRPr/>
          </a:p>
        </p:txBody>
      </p:sp>
      <p:sp>
        <p:nvSpPr>
          <p:cNvPr id="578" name="Google Shape;578;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9" name="Google Shape;579;p84"/>
          <p:cNvPicPr preferRelativeResize="0"/>
          <p:nvPr/>
        </p:nvPicPr>
        <p:blipFill>
          <a:blip r:embed="rId3">
            <a:alphaModFix/>
          </a:blip>
          <a:stretch>
            <a:fillRect/>
          </a:stretch>
        </p:blipFill>
        <p:spPr>
          <a:xfrm>
            <a:off x="0" y="1068422"/>
            <a:ext cx="9144001" cy="411060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8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20151220</a:t>
            </a:r>
            <a:endParaRPr/>
          </a:p>
        </p:txBody>
      </p:sp>
      <p:sp>
        <p:nvSpPr>
          <p:cNvPr id="585" name="Google Shape;585;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6" name="Google Shape;586;p85"/>
          <p:cNvPicPr preferRelativeResize="0"/>
          <p:nvPr/>
        </p:nvPicPr>
        <p:blipFill>
          <a:blip r:embed="rId3">
            <a:alphaModFix/>
          </a:blip>
          <a:stretch>
            <a:fillRect/>
          </a:stretch>
        </p:blipFill>
        <p:spPr>
          <a:xfrm>
            <a:off x="0" y="1152475"/>
            <a:ext cx="9144001" cy="40820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0" name="Shape 590"/>
        <p:cNvGrpSpPr/>
        <p:nvPr/>
      </p:nvGrpSpPr>
      <p:grpSpPr>
        <a:xfrm>
          <a:off x="0" y="0"/>
          <a:ext cx="0" cy="0"/>
          <a:chOff x="0" y="0"/>
          <a:chExt cx="0" cy="0"/>
        </a:xfrm>
      </p:grpSpPr>
      <p:sp>
        <p:nvSpPr>
          <p:cNvPr id="591" name="Google Shape;591;p8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20170527</a:t>
            </a:r>
            <a:endParaRPr/>
          </a:p>
        </p:txBody>
      </p:sp>
      <p:sp>
        <p:nvSpPr>
          <p:cNvPr id="592" name="Google Shape;592;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3" name="Google Shape;593;p86"/>
          <p:cNvPicPr preferRelativeResize="0"/>
          <p:nvPr/>
        </p:nvPicPr>
        <p:blipFill>
          <a:blip r:embed="rId3">
            <a:alphaModFix/>
          </a:blip>
          <a:stretch>
            <a:fillRect/>
          </a:stretch>
        </p:blipFill>
        <p:spPr>
          <a:xfrm>
            <a:off x="0" y="1068419"/>
            <a:ext cx="9143998" cy="407971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8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20170907</a:t>
            </a:r>
            <a:endParaRPr/>
          </a:p>
        </p:txBody>
      </p:sp>
      <p:sp>
        <p:nvSpPr>
          <p:cNvPr id="599" name="Google Shape;599;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0" name="Google Shape;600;p87"/>
          <p:cNvPicPr preferRelativeResize="0"/>
          <p:nvPr/>
        </p:nvPicPr>
        <p:blipFill>
          <a:blip r:embed="rId3">
            <a:alphaModFix/>
          </a:blip>
          <a:stretch>
            <a:fillRect/>
          </a:stretch>
        </p:blipFill>
        <p:spPr>
          <a:xfrm>
            <a:off x="0" y="1048612"/>
            <a:ext cx="9144001" cy="409487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8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20170927</a:t>
            </a:r>
            <a:endParaRPr/>
          </a:p>
        </p:txBody>
      </p:sp>
      <p:sp>
        <p:nvSpPr>
          <p:cNvPr id="606" name="Google Shape;606;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7" name="Google Shape;607;p88"/>
          <p:cNvPicPr preferRelativeResize="0"/>
          <p:nvPr/>
        </p:nvPicPr>
        <p:blipFill>
          <a:blip r:embed="rId3">
            <a:alphaModFix/>
          </a:blip>
          <a:stretch>
            <a:fillRect/>
          </a:stretch>
        </p:blipFill>
        <p:spPr>
          <a:xfrm>
            <a:off x="52225" y="1068434"/>
            <a:ext cx="9144002" cy="410193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1" name="Shape 611"/>
        <p:cNvGrpSpPr/>
        <p:nvPr/>
      </p:nvGrpSpPr>
      <p:grpSpPr>
        <a:xfrm>
          <a:off x="0" y="0"/>
          <a:ext cx="0" cy="0"/>
          <a:chOff x="0" y="0"/>
          <a:chExt cx="0" cy="0"/>
        </a:xfrm>
      </p:grpSpPr>
      <p:sp>
        <p:nvSpPr>
          <p:cNvPr id="612" name="Google Shape;612;p8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20180825</a:t>
            </a:r>
            <a:endParaRPr/>
          </a:p>
        </p:txBody>
      </p:sp>
      <p:sp>
        <p:nvSpPr>
          <p:cNvPr id="613" name="Google Shape;613;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4" name="Google Shape;614;p89"/>
          <p:cNvPicPr preferRelativeResize="0"/>
          <p:nvPr/>
        </p:nvPicPr>
        <p:blipFill>
          <a:blip r:embed="rId3">
            <a:alphaModFix/>
          </a:blip>
          <a:stretch>
            <a:fillRect/>
          </a:stretch>
        </p:blipFill>
        <p:spPr>
          <a:xfrm>
            <a:off x="0" y="1046810"/>
            <a:ext cx="9144002" cy="409668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8" name="Shape 618"/>
        <p:cNvGrpSpPr/>
        <p:nvPr/>
      </p:nvGrpSpPr>
      <p:grpSpPr>
        <a:xfrm>
          <a:off x="0" y="0"/>
          <a:ext cx="0" cy="0"/>
          <a:chOff x="0" y="0"/>
          <a:chExt cx="0" cy="0"/>
        </a:xfrm>
      </p:grpSpPr>
      <p:sp>
        <p:nvSpPr>
          <p:cNvPr id="619" name="Google Shape;619;p9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20210512</a:t>
            </a:r>
            <a:endParaRPr/>
          </a:p>
        </p:txBody>
      </p:sp>
      <p:sp>
        <p:nvSpPr>
          <p:cNvPr id="620" name="Google Shape;620;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1" name="Google Shape;621;p90"/>
          <p:cNvPicPr preferRelativeResize="0"/>
          <p:nvPr/>
        </p:nvPicPr>
        <p:blipFill>
          <a:blip r:embed="rId3">
            <a:alphaModFix/>
          </a:blip>
          <a:stretch>
            <a:fillRect/>
          </a:stretch>
        </p:blipFill>
        <p:spPr>
          <a:xfrm>
            <a:off x="0" y="1068431"/>
            <a:ext cx="9144001" cy="412138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5" name="Shape 625"/>
        <p:cNvGrpSpPr/>
        <p:nvPr/>
      </p:nvGrpSpPr>
      <p:grpSpPr>
        <a:xfrm>
          <a:off x="0" y="0"/>
          <a:ext cx="0" cy="0"/>
          <a:chOff x="0" y="0"/>
          <a:chExt cx="0" cy="0"/>
        </a:xfrm>
      </p:grpSpPr>
      <p:sp>
        <p:nvSpPr>
          <p:cNvPr id="626" name="Google Shape;626;p9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20211103</a:t>
            </a:r>
            <a:endParaRPr/>
          </a:p>
        </p:txBody>
      </p:sp>
      <p:sp>
        <p:nvSpPr>
          <p:cNvPr id="627" name="Google Shape;627;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8" name="Google Shape;628;p91"/>
          <p:cNvPicPr preferRelativeResize="0"/>
          <p:nvPr/>
        </p:nvPicPr>
        <p:blipFill>
          <a:blip r:embed="rId3">
            <a:alphaModFix/>
          </a:blip>
          <a:stretch>
            <a:fillRect/>
          </a:stretch>
        </p:blipFill>
        <p:spPr>
          <a:xfrm>
            <a:off x="0" y="1068437"/>
            <a:ext cx="9144002" cy="40861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Extreme value timing</a:t>
            </a:r>
            <a:endParaRPr/>
          </a:p>
          <a:p>
            <a:pPr indent="0" lvl="0" marL="0" rtl="0" algn="l">
              <a:spcBef>
                <a:spcPts val="0"/>
              </a:spcBef>
              <a:spcAft>
                <a:spcPts val="0"/>
              </a:spcAft>
              <a:buNone/>
            </a:pPr>
            <a:r>
              <a:rPr lang="en" sz="1888"/>
              <a:t>SuperMAG 1989 Mar. - Apr</a:t>
            </a:r>
            <a:endParaRPr sz="1888"/>
          </a:p>
          <a:p>
            <a:pPr indent="0" lvl="0" marL="0" rtl="0" algn="l">
              <a:spcBef>
                <a:spcPts val="0"/>
              </a:spcBef>
              <a:spcAft>
                <a:spcPts val="0"/>
              </a:spcAft>
              <a:buNone/>
            </a:pPr>
            <a:r>
              <a:rPr lang="en" sz="1666"/>
              <a:t>(Excel chart)</a:t>
            </a:r>
            <a:endParaRPr sz="1666"/>
          </a:p>
        </p:txBody>
      </p:sp>
      <p:sp>
        <p:nvSpPr>
          <p:cNvPr id="112" name="Google Shape;112;p20"/>
          <p:cNvSpPr txBox="1"/>
          <p:nvPr>
            <p:ph idx="1" type="body"/>
          </p:nvPr>
        </p:nvSpPr>
        <p:spPr>
          <a:xfrm>
            <a:off x="311700" y="11153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In 6 sets of dB/dt values</a:t>
            </a:r>
            <a:endParaRPr/>
          </a:p>
          <a:p>
            <a:pPr indent="0" lvl="0" marL="0" rtl="0" algn="l">
              <a:spcBef>
                <a:spcPts val="1200"/>
              </a:spcBef>
              <a:spcAft>
                <a:spcPts val="0"/>
              </a:spcAft>
              <a:buNone/>
            </a:pPr>
            <a:r>
              <a:rPr lang="en"/>
              <a:t>The extreme value occurred in average </a:t>
            </a:r>
            <a:endParaRPr/>
          </a:p>
          <a:p>
            <a:pPr indent="0" lvl="0" marL="0" rtl="0" algn="l">
              <a:spcBef>
                <a:spcPts val="1200"/>
              </a:spcBef>
              <a:spcAft>
                <a:spcPts val="1200"/>
              </a:spcAft>
              <a:buNone/>
            </a:pPr>
            <a:r>
              <a:rPr lang="en"/>
              <a:t>“3 hours” from maximum to minimum. </a:t>
            </a:r>
            <a:endParaRPr/>
          </a:p>
        </p:txBody>
      </p:sp>
      <p:pic>
        <p:nvPicPr>
          <p:cNvPr id="113" name="Google Shape;113;p20"/>
          <p:cNvPicPr preferRelativeResize="0"/>
          <p:nvPr/>
        </p:nvPicPr>
        <p:blipFill>
          <a:blip r:embed="rId3">
            <a:alphaModFix/>
          </a:blip>
          <a:stretch>
            <a:fillRect/>
          </a:stretch>
        </p:blipFill>
        <p:spPr>
          <a:xfrm>
            <a:off x="4333125" y="98875"/>
            <a:ext cx="4629150" cy="46672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2" name="Shape 632"/>
        <p:cNvGrpSpPr/>
        <p:nvPr/>
      </p:nvGrpSpPr>
      <p:grpSpPr>
        <a:xfrm>
          <a:off x="0" y="0"/>
          <a:ext cx="0" cy="0"/>
          <a:chOff x="0" y="0"/>
          <a:chExt cx="0" cy="0"/>
        </a:xfrm>
      </p:grpSpPr>
      <p:sp>
        <p:nvSpPr>
          <p:cNvPr id="633" name="Google Shape;633;p9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20220409</a:t>
            </a:r>
            <a:endParaRPr/>
          </a:p>
        </p:txBody>
      </p:sp>
      <p:sp>
        <p:nvSpPr>
          <p:cNvPr id="634" name="Google Shape;634;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5" name="Google Shape;635;p92"/>
          <p:cNvPicPr preferRelativeResize="0"/>
          <p:nvPr/>
        </p:nvPicPr>
        <p:blipFill>
          <a:blip r:embed="rId3">
            <a:alphaModFix/>
          </a:blip>
          <a:stretch>
            <a:fillRect/>
          </a:stretch>
        </p:blipFill>
        <p:spPr>
          <a:xfrm>
            <a:off x="0" y="1068419"/>
            <a:ext cx="9144000" cy="410901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9" name="Shape 639"/>
        <p:cNvGrpSpPr/>
        <p:nvPr/>
      </p:nvGrpSpPr>
      <p:grpSpPr>
        <a:xfrm>
          <a:off x="0" y="0"/>
          <a:ext cx="0" cy="0"/>
          <a:chOff x="0" y="0"/>
          <a:chExt cx="0" cy="0"/>
        </a:xfrm>
      </p:grpSpPr>
      <p:sp>
        <p:nvSpPr>
          <p:cNvPr id="640" name="Google Shape;640;p93"/>
          <p:cNvSpPr txBox="1"/>
          <p:nvPr>
            <p:ph type="title"/>
          </p:nvPr>
        </p:nvSpPr>
        <p:spPr>
          <a:xfrm>
            <a:off x="209575" y="2964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 of </a:t>
            </a:r>
            <a:r>
              <a:rPr lang="en"/>
              <a:t>every years</a:t>
            </a:r>
            <a:endParaRPr/>
          </a:p>
        </p:txBody>
      </p:sp>
      <p:sp>
        <p:nvSpPr>
          <p:cNvPr id="641" name="Google Shape;641;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2" name="Google Shape;642;p93"/>
          <p:cNvPicPr preferRelativeResize="0"/>
          <p:nvPr/>
        </p:nvPicPr>
        <p:blipFill>
          <a:blip r:embed="rId3">
            <a:alphaModFix/>
          </a:blip>
          <a:stretch>
            <a:fillRect/>
          </a:stretch>
        </p:blipFill>
        <p:spPr>
          <a:xfrm>
            <a:off x="0" y="1068435"/>
            <a:ext cx="9144002" cy="408908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6" name="Shape 646"/>
        <p:cNvGrpSpPr/>
        <p:nvPr/>
      </p:nvGrpSpPr>
      <p:grpSpPr>
        <a:xfrm>
          <a:off x="0" y="0"/>
          <a:ext cx="0" cy="0"/>
          <a:chOff x="0" y="0"/>
          <a:chExt cx="0" cy="0"/>
        </a:xfrm>
      </p:grpSpPr>
      <p:sp>
        <p:nvSpPr>
          <p:cNvPr id="647" name="Google Shape;647;p9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Extreme Value Analysis </a:t>
            </a:r>
            <a:r>
              <a:rPr lang="en"/>
              <a:t>Progress Report</a:t>
            </a:r>
            <a:endParaRPr/>
          </a:p>
        </p:txBody>
      </p:sp>
      <p:sp>
        <p:nvSpPr>
          <p:cNvPr id="648" name="Google Shape;648;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b="1" lang="en" sz="2000"/>
              <a:t>Visualization</a:t>
            </a:r>
            <a:endParaRPr sz="2000"/>
          </a:p>
          <a:p>
            <a:pPr indent="-336550" lvl="1" marL="914400" rtl="0" algn="l">
              <a:spcBef>
                <a:spcPts val="0"/>
              </a:spcBef>
              <a:spcAft>
                <a:spcPts val="0"/>
              </a:spcAft>
              <a:buSzPts val="1700"/>
              <a:buFont typeface="Calibri"/>
              <a:buChar char="○"/>
            </a:pPr>
            <a:r>
              <a:rPr lang="en" sz="1700">
                <a:latin typeface="Calibri"/>
                <a:ea typeface="Calibri"/>
                <a:cs typeface="Calibri"/>
                <a:sym typeface="Calibri"/>
              </a:rPr>
              <a:t>Using </a:t>
            </a:r>
            <a:r>
              <a:rPr lang="en" sz="1700">
                <a:solidFill>
                  <a:srgbClr val="4A86E8"/>
                </a:solidFill>
                <a:latin typeface="Calibri"/>
                <a:ea typeface="Calibri"/>
                <a:cs typeface="Calibri"/>
                <a:sym typeface="Calibri"/>
              </a:rPr>
              <a:t>Heatmap</a:t>
            </a:r>
            <a:r>
              <a:rPr lang="en" sz="1700">
                <a:latin typeface="Calibri"/>
                <a:ea typeface="Calibri"/>
                <a:cs typeface="Calibri"/>
                <a:sym typeface="Calibri"/>
              </a:rPr>
              <a:t> to specify GIC extreme value ( </a:t>
            </a:r>
            <a:r>
              <a:rPr lang="en" sz="1700">
                <a:solidFill>
                  <a:srgbClr val="4A86E8"/>
                </a:solidFill>
                <a:latin typeface="Calibri"/>
                <a:ea typeface="Calibri"/>
                <a:cs typeface="Calibri"/>
                <a:sym typeface="Calibri"/>
              </a:rPr>
              <a:t>colors represent values </a:t>
            </a:r>
            <a:r>
              <a:rPr lang="en" sz="1700">
                <a:latin typeface="Calibri"/>
                <a:ea typeface="Calibri"/>
                <a:cs typeface="Calibri"/>
                <a:sym typeface="Calibri"/>
              </a:rPr>
              <a:t>)</a:t>
            </a:r>
            <a:endParaRPr sz="1700">
              <a:latin typeface="Calibri"/>
              <a:ea typeface="Calibri"/>
              <a:cs typeface="Calibri"/>
              <a:sym typeface="Calibri"/>
            </a:endParaRPr>
          </a:p>
          <a:p>
            <a:pPr indent="-336550" lvl="1" marL="914400" rtl="0" algn="l">
              <a:spcBef>
                <a:spcPts val="0"/>
              </a:spcBef>
              <a:spcAft>
                <a:spcPts val="0"/>
              </a:spcAft>
              <a:buSzPts val="1700"/>
              <a:buFont typeface="Calibri"/>
              <a:buChar char="○"/>
            </a:pPr>
            <a:r>
              <a:rPr lang="en" sz="1700">
                <a:latin typeface="Calibri"/>
                <a:ea typeface="Calibri"/>
                <a:cs typeface="Calibri"/>
                <a:sym typeface="Calibri"/>
              </a:rPr>
              <a:t>Tried made the </a:t>
            </a:r>
            <a:r>
              <a:rPr lang="en" sz="1700">
                <a:solidFill>
                  <a:srgbClr val="4A86E8"/>
                </a:solidFill>
                <a:latin typeface="Calibri"/>
                <a:ea typeface="Calibri"/>
                <a:cs typeface="Calibri"/>
                <a:sym typeface="Calibri"/>
              </a:rPr>
              <a:t>scale of spectrum</a:t>
            </a:r>
            <a:r>
              <a:rPr lang="en" sz="1700">
                <a:latin typeface="Calibri"/>
                <a:ea typeface="Calibri"/>
                <a:cs typeface="Calibri"/>
                <a:sym typeface="Calibri"/>
              </a:rPr>
              <a:t> the same in every events ( it made some events </a:t>
            </a:r>
            <a:r>
              <a:rPr lang="en" sz="1700">
                <a:solidFill>
                  <a:srgbClr val="4A86E8"/>
                </a:solidFill>
                <a:latin typeface="Calibri"/>
                <a:ea typeface="Calibri"/>
                <a:cs typeface="Calibri"/>
                <a:sym typeface="Calibri"/>
              </a:rPr>
              <a:t>inconspicuous</a:t>
            </a:r>
            <a:r>
              <a:rPr lang="en" sz="1700">
                <a:latin typeface="Calibri"/>
                <a:ea typeface="Calibri"/>
                <a:cs typeface="Calibri"/>
                <a:sym typeface="Calibri"/>
              </a:rPr>
              <a:t>)</a:t>
            </a:r>
            <a:endParaRPr sz="1700">
              <a:latin typeface="Calibri"/>
              <a:ea typeface="Calibri"/>
              <a:cs typeface="Calibri"/>
              <a:sym typeface="Calibri"/>
            </a:endParaRPr>
          </a:p>
          <a:p>
            <a:pPr indent="-336550" lvl="1" marL="914400" rtl="0" algn="l">
              <a:spcBef>
                <a:spcPts val="0"/>
              </a:spcBef>
              <a:spcAft>
                <a:spcPts val="0"/>
              </a:spcAft>
              <a:buSzPts val="1700"/>
              <a:buFont typeface="Calibri"/>
              <a:buChar char="○"/>
            </a:pPr>
            <a:r>
              <a:rPr lang="en" sz="1700">
                <a:latin typeface="Calibri"/>
                <a:ea typeface="Calibri"/>
                <a:cs typeface="Calibri"/>
                <a:sym typeface="Calibri"/>
              </a:rPr>
              <a:t>Will try make it a </a:t>
            </a:r>
            <a:r>
              <a:rPr lang="en" sz="1700">
                <a:solidFill>
                  <a:srgbClr val="4A86E8"/>
                </a:solidFill>
                <a:latin typeface="Calibri"/>
                <a:ea typeface="Calibri"/>
                <a:cs typeface="Calibri"/>
                <a:sym typeface="Calibri"/>
              </a:rPr>
              <a:t>video</a:t>
            </a:r>
            <a:r>
              <a:rPr lang="en" sz="1700">
                <a:latin typeface="Calibri"/>
                <a:ea typeface="Calibri"/>
                <a:cs typeface="Calibri"/>
                <a:sym typeface="Calibri"/>
              </a:rPr>
              <a:t> to demonstrate at the </a:t>
            </a:r>
            <a:r>
              <a:rPr lang="en" sz="1700">
                <a:solidFill>
                  <a:srgbClr val="4A86E8"/>
                </a:solidFill>
                <a:latin typeface="Calibri"/>
                <a:ea typeface="Calibri"/>
                <a:cs typeface="Calibri"/>
                <a:sym typeface="Calibri"/>
              </a:rPr>
              <a:t>final presentation</a:t>
            </a:r>
            <a:r>
              <a:rPr lang="en" sz="1700">
                <a:latin typeface="Calibri"/>
                <a:ea typeface="Calibri"/>
                <a:cs typeface="Calibri"/>
                <a:sym typeface="Calibri"/>
              </a:rPr>
              <a:t> on Mar. 12</a:t>
            </a:r>
            <a:endParaRPr sz="1700">
              <a:latin typeface="Calibri"/>
              <a:ea typeface="Calibri"/>
              <a:cs typeface="Calibri"/>
              <a:sym typeface="Calibri"/>
            </a:endParaRPr>
          </a:p>
          <a:p>
            <a:pPr indent="-336550" lvl="1" marL="914400" rtl="0" algn="l">
              <a:spcBef>
                <a:spcPts val="0"/>
              </a:spcBef>
              <a:spcAft>
                <a:spcPts val="0"/>
              </a:spcAft>
              <a:buSzPts val="1700"/>
              <a:buFont typeface="Calibri"/>
              <a:buChar char="○"/>
            </a:pPr>
            <a:r>
              <a:rPr lang="en" sz="1700">
                <a:latin typeface="Calibri"/>
                <a:ea typeface="Calibri"/>
                <a:cs typeface="Calibri"/>
                <a:sym typeface="Calibri"/>
              </a:rPr>
              <a:t>White dots - locations of </a:t>
            </a:r>
            <a:r>
              <a:rPr lang="en" sz="1700">
                <a:solidFill>
                  <a:srgbClr val="4A86E8"/>
                </a:solidFill>
                <a:latin typeface="Calibri"/>
                <a:ea typeface="Calibri"/>
                <a:cs typeface="Calibri"/>
                <a:sym typeface="Calibri"/>
              </a:rPr>
              <a:t>Database of power grid anomalies</a:t>
            </a:r>
            <a:endParaRPr sz="1700">
              <a:solidFill>
                <a:srgbClr val="4A86E8"/>
              </a:solidFill>
              <a:latin typeface="Calibri"/>
              <a:ea typeface="Calibri"/>
              <a:cs typeface="Calibri"/>
              <a:sym typeface="Calibri"/>
            </a:endParaRPr>
          </a:p>
          <a:p>
            <a:pPr indent="0" lvl="0" marL="0" rtl="0" algn="l">
              <a:spcBef>
                <a:spcPts val="0"/>
              </a:spcBef>
              <a:spcAft>
                <a:spcPts val="0"/>
              </a:spcAft>
              <a:buNone/>
            </a:pPr>
            <a:r>
              <a:t/>
            </a:r>
            <a:endParaRPr sz="1500"/>
          </a:p>
          <a:p>
            <a:pPr indent="-355600" lvl="0" marL="457200" rtl="0" algn="l">
              <a:spcBef>
                <a:spcPts val="0"/>
              </a:spcBef>
              <a:spcAft>
                <a:spcPts val="0"/>
              </a:spcAft>
              <a:buSzPts val="2000"/>
              <a:buChar char="●"/>
            </a:pPr>
            <a:r>
              <a:rPr b="1" lang="en" sz="2000"/>
              <a:t>Ryan and other’s comments ?</a:t>
            </a:r>
            <a:endParaRPr sz="1200">
              <a:latin typeface="Calibri"/>
              <a:ea typeface="Calibri"/>
              <a:cs typeface="Calibri"/>
              <a:sym typeface="Calibri"/>
            </a:endParaRPr>
          </a:p>
          <a:p>
            <a:pPr indent="0" lvl="0" marL="0" rtl="0" algn="l">
              <a:spcBef>
                <a:spcPts val="1200"/>
              </a:spcBef>
              <a:spcAft>
                <a:spcPts val="0"/>
              </a:spcAft>
              <a:buNone/>
            </a:pPr>
            <a:r>
              <a:t/>
            </a:r>
            <a:endParaRPr sz="1100">
              <a:latin typeface="Calibri"/>
              <a:ea typeface="Calibri"/>
              <a:cs typeface="Calibri"/>
              <a:sym typeface="Calibri"/>
            </a:endParaRPr>
          </a:p>
          <a:p>
            <a:pPr indent="0" lvl="0" marL="45720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Clr>
                <a:schemeClr val="dk2"/>
              </a:buClr>
              <a:buSzPts val="1100"/>
              <a:buFont typeface="Arial"/>
              <a:buNone/>
            </a:pPr>
            <a:r>
              <a:rPr lang="en"/>
              <a:t>Sorry I have a clinical appointment for vaccination on 11am, will try join you if possible</a:t>
            </a:r>
            <a:endParaRPr/>
          </a:p>
          <a:p>
            <a:pPr indent="0" lvl="0" marL="0" rtl="0" algn="l">
              <a:spcBef>
                <a:spcPts val="0"/>
              </a:spcBef>
              <a:spcAft>
                <a:spcPts val="0"/>
              </a:spcAft>
              <a:buClr>
                <a:schemeClr val="dk2"/>
              </a:buClr>
              <a:buSzPts val="1100"/>
              <a:buFont typeface="Arial"/>
              <a:buNone/>
            </a:pPr>
            <a:r>
              <a:rPr lang="en"/>
              <a:t>Thanks for my teammate for showing the slides               —-- Chris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652" name="Shape 652"/>
        <p:cNvGrpSpPr/>
        <p:nvPr/>
      </p:nvGrpSpPr>
      <p:grpSpPr>
        <a:xfrm>
          <a:off x="0" y="0"/>
          <a:ext cx="0" cy="0"/>
          <a:chOff x="0" y="0"/>
          <a:chExt cx="0" cy="0"/>
        </a:xfrm>
      </p:grpSpPr>
      <p:sp>
        <p:nvSpPr>
          <p:cNvPr id="653" name="Google Shape;653;p95"/>
          <p:cNvSpPr txBox="1"/>
          <p:nvPr>
            <p:ph type="title"/>
          </p:nvPr>
        </p:nvSpPr>
        <p:spPr>
          <a:xfrm>
            <a:off x="311700" y="296600"/>
            <a:ext cx="8520600" cy="12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3"/>
                </a:solidFill>
              </a:rPr>
              <a:t>University of Washington</a:t>
            </a:r>
            <a:r>
              <a:rPr lang="en"/>
              <a:t> ENGINE capstone</a:t>
            </a:r>
            <a:endParaRPr/>
          </a:p>
          <a:p>
            <a:pPr indent="0" lvl="0" marL="0" rtl="0" algn="l">
              <a:spcBef>
                <a:spcPts val="0"/>
              </a:spcBef>
              <a:spcAft>
                <a:spcPts val="0"/>
              </a:spcAft>
              <a:buNone/>
            </a:pPr>
            <a:r>
              <a:rPr lang="en" sz="1733">
                <a:solidFill>
                  <a:schemeClr val="lt1"/>
                </a:solidFill>
              </a:rPr>
              <a:t>Topic: </a:t>
            </a:r>
            <a:r>
              <a:rPr lang="en" sz="1733">
                <a:solidFill>
                  <a:schemeClr val="lt1"/>
                </a:solidFill>
              </a:rPr>
              <a:t>“Machine learning for predicting space weather </a:t>
            </a:r>
            <a:r>
              <a:rPr lang="en" sz="1733">
                <a:solidFill>
                  <a:schemeClr val="lt1"/>
                </a:solidFill>
              </a:rPr>
              <a:t>hazard</a:t>
            </a:r>
            <a:r>
              <a:rPr lang="en" sz="1733">
                <a:solidFill>
                  <a:schemeClr val="lt1"/>
                </a:solidFill>
              </a:rPr>
              <a:t> “  —</a:t>
            </a:r>
            <a:r>
              <a:rPr lang="en" sz="1733"/>
              <a:t> </a:t>
            </a:r>
            <a:r>
              <a:rPr lang="en" sz="1733">
                <a:solidFill>
                  <a:srgbClr val="980000"/>
                </a:solidFill>
              </a:rPr>
              <a:t>NASA JPL</a:t>
            </a:r>
            <a:endParaRPr sz="1733">
              <a:solidFill>
                <a:srgbClr val="980000"/>
              </a:solidFill>
            </a:endParaRPr>
          </a:p>
          <a:p>
            <a:pPr indent="0" lvl="0" marL="0" rtl="0" algn="l">
              <a:spcBef>
                <a:spcPts val="0"/>
              </a:spcBef>
              <a:spcAft>
                <a:spcPts val="0"/>
              </a:spcAft>
              <a:buNone/>
            </a:pPr>
            <a:r>
              <a:rPr i="1" lang="en" sz="1500" u="sng">
                <a:solidFill>
                  <a:schemeClr val="lt1"/>
                </a:solidFill>
              </a:rPr>
              <a:t>Extreme Value Analysis</a:t>
            </a:r>
            <a:r>
              <a:rPr i="1" lang="en" sz="1500">
                <a:solidFill>
                  <a:schemeClr val="lt1"/>
                </a:solidFill>
              </a:rPr>
              <a:t> (sub-team) visualization progress report</a:t>
            </a:r>
            <a:endParaRPr i="1" sz="1500">
              <a:solidFill>
                <a:schemeClr val="lt1"/>
              </a:solidFill>
            </a:endParaRPr>
          </a:p>
        </p:txBody>
      </p:sp>
      <p:sp>
        <p:nvSpPr>
          <p:cNvPr id="654" name="Google Shape;654;p95"/>
          <p:cNvSpPr txBox="1"/>
          <p:nvPr>
            <p:ph idx="1" type="body"/>
          </p:nvPr>
        </p:nvSpPr>
        <p:spPr>
          <a:xfrm>
            <a:off x="311700" y="2951775"/>
            <a:ext cx="8520600" cy="2043300"/>
          </a:xfrm>
          <a:prstGeom prst="rect">
            <a:avLst/>
          </a:prstGeom>
        </p:spPr>
        <p:txBody>
          <a:bodyPr anchorCtr="0" anchor="t" bIns="91425" lIns="91425" spcFirstLastPara="1" rIns="91425" wrap="square" tIns="91425">
            <a:normAutofit fontScale="92500" lnSpcReduction="20000"/>
          </a:bodyPr>
          <a:lstStyle/>
          <a:p>
            <a:pPr indent="-346075" lvl="0" marL="457200" rtl="0" algn="l">
              <a:spcBef>
                <a:spcPts val="0"/>
              </a:spcBef>
              <a:spcAft>
                <a:spcPts val="0"/>
              </a:spcAft>
              <a:buClr>
                <a:schemeClr val="lt1"/>
              </a:buClr>
              <a:buSzPct val="100000"/>
              <a:buChar char="●"/>
            </a:pPr>
            <a:r>
              <a:rPr b="1" lang="en" sz="2000">
                <a:solidFill>
                  <a:schemeClr val="lt1"/>
                </a:solidFill>
              </a:rPr>
              <a:t>Features</a:t>
            </a:r>
            <a:endParaRPr sz="2000">
              <a:solidFill>
                <a:schemeClr val="lt1"/>
              </a:solidFill>
            </a:endParaRPr>
          </a:p>
          <a:p>
            <a:pPr indent="-328453" lvl="1" marL="914400" rtl="0" algn="l">
              <a:spcBef>
                <a:spcPts val="0"/>
              </a:spcBef>
              <a:spcAft>
                <a:spcPts val="0"/>
              </a:spcAft>
              <a:buSzPct val="100000"/>
              <a:buFont typeface="Calibri"/>
              <a:buChar char="○"/>
            </a:pPr>
            <a:r>
              <a:rPr lang="en" sz="1700">
                <a:latin typeface="Calibri"/>
                <a:ea typeface="Calibri"/>
                <a:cs typeface="Calibri"/>
                <a:sym typeface="Calibri"/>
              </a:rPr>
              <a:t>Display the GIC extreme values </a:t>
            </a:r>
            <a:r>
              <a:rPr lang="en" sz="1700">
                <a:solidFill>
                  <a:srgbClr val="4A86E8"/>
                </a:solidFill>
                <a:latin typeface="Calibri"/>
                <a:ea typeface="Calibri"/>
                <a:cs typeface="Calibri"/>
                <a:sym typeface="Calibri"/>
              </a:rPr>
              <a:t>event</a:t>
            </a:r>
            <a:r>
              <a:rPr lang="en" sz="1700">
                <a:latin typeface="Calibri"/>
                <a:ea typeface="Calibri"/>
                <a:cs typeface="Calibri"/>
                <a:sym typeface="Calibri"/>
              </a:rPr>
              <a:t> by </a:t>
            </a:r>
            <a:r>
              <a:rPr lang="en" sz="1700">
                <a:solidFill>
                  <a:srgbClr val="4A86E8"/>
                </a:solidFill>
                <a:latin typeface="Calibri"/>
                <a:ea typeface="Calibri"/>
                <a:cs typeface="Calibri"/>
                <a:sym typeface="Calibri"/>
              </a:rPr>
              <a:t>event </a:t>
            </a:r>
            <a:r>
              <a:rPr lang="en" sz="1700">
                <a:solidFill>
                  <a:schemeClr val="lt1"/>
                </a:solidFill>
                <a:latin typeface="Calibri"/>
                <a:ea typeface="Calibri"/>
                <a:cs typeface="Calibri"/>
                <a:sym typeface="Calibri"/>
              </a:rPr>
              <a:t>(2013~2023)</a:t>
            </a:r>
            <a:endParaRPr sz="1700">
              <a:solidFill>
                <a:schemeClr val="lt1"/>
              </a:solidFill>
              <a:latin typeface="Calibri"/>
              <a:ea typeface="Calibri"/>
              <a:cs typeface="Calibri"/>
              <a:sym typeface="Calibri"/>
            </a:endParaRPr>
          </a:p>
          <a:p>
            <a:pPr indent="-328453" lvl="1" marL="914400" rtl="0" algn="l">
              <a:spcBef>
                <a:spcPts val="0"/>
              </a:spcBef>
              <a:spcAft>
                <a:spcPts val="0"/>
              </a:spcAft>
              <a:buSzPct val="100000"/>
              <a:buFont typeface="Calibri"/>
              <a:buChar char="○"/>
            </a:pPr>
            <a:r>
              <a:rPr lang="en" sz="1700">
                <a:latin typeface="Calibri"/>
                <a:ea typeface="Calibri"/>
                <a:cs typeface="Calibri"/>
                <a:sym typeface="Calibri"/>
              </a:rPr>
              <a:t>Using </a:t>
            </a:r>
            <a:r>
              <a:rPr lang="en" sz="1700">
                <a:solidFill>
                  <a:schemeClr val="lt1"/>
                </a:solidFill>
                <a:latin typeface="Calibri"/>
                <a:ea typeface="Calibri"/>
                <a:cs typeface="Calibri"/>
                <a:sym typeface="Calibri"/>
              </a:rPr>
              <a:t>Heatmap</a:t>
            </a:r>
            <a:r>
              <a:rPr lang="en" sz="1700">
                <a:latin typeface="Calibri"/>
                <a:ea typeface="Calibri"/>
                <a:cs typeface="Calibri"/>
                <a:sym typeface="Calibri"/>
              </a:rPr>
              <a:t> to specify GIC extreme values ( </a:t>
            </a:r>
            <a:r>
              <a:rPr lang="en" sz="1700">
                <a:solidFill>
                  <a:srgbClr val="4A86E8"/>
                </a:solidFill>
                <a:latin typeface="Calibri"/>
                <a:ea typeface="Calibri"/>
                <a:cs typeface="Calibri"/>
                <a:sym typeface="Calibri"/>
              </a:rPr>
              <a:t>colors represent values </a:t>
            </a:r>
            <a:r>
              <a:rPr lang="en" sz="1700">
                <a:latin typeface="Calibri"/>
                <a:ea typeface="Calibri"/>
                <a:cs typeface="Calibri"/>
                <a:sym typeface="Calibri"/>
              </a:rPr>
              <a:t>)</a:t>
            </a:r>
            <a:endParaRPr sz="1700">
              <a:latin typeface="Calibri"/>
              <a:ea typeface="Calibri"/>
              <a:cs typeface="Calibri"/>
              <a:sym typeface="Calibri"/>
            </a:endParaRPr>
          </a:p>
          <a:p>
            <a:pPr indent="-328453" lvl="1" marL="914400" rtl="0" algn="l">
              <a:spcBef>
                <a:spcPts val="0"/>
              </a:spcBef>
              <a:spcAft>
                <a:spcPts val="0"/>
              </a:spcAft>
              <a:buSzPct val="100000"/>
              <a:buFont typeface="Calibri"/>
              <a:buChar char="○"/>
            </a:pPr>
            <a:r>
              <a:rPr lang="en" sz="1700">
                <a:latin typeface="Calibri"/>
                <a:ea typeface="Calibri"/>
                <a:cs typeface="Calibri"/>
                <a:sym typeface="Calibri"/>
              </a:rPr>
              <a:t>Tried making the </a:t>
            </a:r>
            <a:r>
              <a:rPr lang="en" sz="1700">
                <a:solidFill>
                  <a:srgbClr val="4A86E8"/>
                </a:solidFill>
                <a:latin typeface="Calibri"/>
                <a:ea typeface="Calibri"/>
                <a:cs typeface="Calibri"/>
                <a:sym typeface="Calibri"/>
              </a:rPr>
              <a:t>scale of spectrum</a:t>
            </a:r>
            <a:r>
              <a:rPr lang="en" sz="1700">
                <a:latin typeface="Calibri"/>
                <a:ea typeface="Calibri"/>
                <a:cs typeface="Calibri"/>
                <a:sym typeface="Calibri"/>
              </a:rPr>
              <a:t> </a:t>
            </a:r>
            <a:r>
              <a:rPr lang="en" sz="1700">
                <a:solidFill>
                  <a:srgbClr val="4A86E8"/>
                </a:solidFill>
                <a:latin typeface="Calibri"/>
                <a:ea typeface="Calibri"/>
                <a:cs typeface="Calibri"/>
                <a:sym typeface="Calibri"/>
              </a:rPr>
              <a:t>the same</a:t>
            </a:r>
            <a:r>
              <a:rPr lang="en" sz="1700">
                <a:latin typeface="Calibri"/>
                <a:ea typeface="Calibri"/>
                <a:cs typeface="Calibri"/>
                <a:sym typeface="Calibri"/>
              </a:rPr>
              <a:t> in every events ( it made some events </a:t>
            </a:r>
            <a:r>
              <a:rPr lang="en" sz="1700">
                <a:solidFill>
                  <a:srgbClr val="4A86E8"/>
                </a:solidFill>
                <a:latin typeface="Calibri"/>
                <a:ea typeface="Calibri"/>
                <a:cs typeface="Calibri"/>
                <a:sym typeface="Calibri"/>
              </a:rPr>
              <a:t>inconspicuous, E.g. near Seattle and San Diego</a:t>
            </a:r>
            <a:r>
              <a:rPr lang="en" sz="1700">
                <a:latin typeface="Calibri"/>
                <a:ea typeface="Calibri"/>
                <a:cs typeface="Calibri"/>
                <a:sym typeface="Calibri"/>
              </a:rPr>
              <a:t>)</a:t>
            </a:r>
            <a:endParaRPr sz="1700">
              <a:latin typeface="Calibri"/>
              <a:ea typeface="Calibri"/>
              <a:cs typeface="Calibri"/>
              <a:sym typeface="Calibri"/>
            </a:endParaRPr>
          </a:p>
          <a:p>
            <a:pPr indent="-328453" lvl="1" marL="914400" rtl="0" algn="l">
              <a:spcBef>
                <a:spcPts val="0"/>
              </a:spcBef>
              <a:spcAft>
                <a:spcPts val="0"/>
              </a:spcAft>
              <a:buSzPct val="100000"/>
              <a:buFont typeface="Calibri"/>
              <a:buChar char="○"/>
            </a:pPr>
            <a:r>
              <a:rPr lang="en" sz="1700">
                <a:solidFill>
                  <a:schemeClr val="lt1"/>
                </a:solidFill>
                <a:latin typeface="Calibri"/>
                <a:ea typeface="Calibri"/>
                <a:cs typeface="Calibri"/>
                <a:sym typeface="Calibri"/>
              </a:rPr>
              <a:t>White dots</a:t>
            </a:r>
            <a:r>
              <a:rPr lang="en" sz="1700">
                <a:latin typeface="Calibri"/>
                <a:ea typeface="Calibri"/>
                <a:cs typeface="Calibri"/>
                <a:sym typeface="Calibri"/>
              </a:rPr>
              <a:t> - locations of </a:t>
            </a:r>
            <a:r>
              <a:rPr lang="en" sz="1700">
                <a:solidFill>
                  <a:srgbClr val="4A86E8"/>
                </a:solidFill>
                <a:latin typeface="Calibri"/>
                <a:ea typeface="Calibri"/>
                <a:cs typeface="Calibri"/>
                <a:sym typeface="Calibri"/>
              </a:rPr>
              <a:t>Database of power grid anomalies ( 1940 A.D.~1980 A.D.)</a:t>
            </a:r>
            <a:endParaRPr sz="1700">
              <a:solidFill>
                <a:srgbClr val="4A86E8"/>
              </a:solidFill>
              <a:latin typeface="Calibri"/>
              <a:ea typeface="Calibri"/>
              <a:cs typeface="Calibri"/>
              <a:sym typeface="Calibri"/>
            </a:endParaRPr>
          </a:p>
          <a:p>
            <a:pPr indent="0" lvl="0" marL="0" rtl="0" algn="l">
              <a:spcBef>
                <a:spcPts val="0"/>
              </a:spcBef>
              <a:spcAft>
                <a:spcPts val="0"/>
              </a:spcAft>
              <a:buNone/>
            </a:pPr>
            <a:r>
              <a:t/>
            </a:r>
            <a:endParaRPr sz="1500"/>
          </a:p>
          <a:p>
            <a:pPr indent="0" lvl="0" marL="0" rtl="0" algn="l">
              <a:spcBef>
                <a:spcPts val="0"/>
              </a:spcBef>
              <a:spcAft>
                <a:spcPts val="0"/>
              </a:spcAft>
              <a:buClr>
                <a:schemeClr val="dk2"/>
              </a:buClr>
              <a:buSzPct val="61111"/>
              <a:buFont typeface="Arial"/>
              <a:buNone/>
            </a:pPr>
            <a:r>
              <a:t/>
            </a:r>
            <a:endParaRPr/>
          </a:p>
        </p:txBody>
      </p:sp>
      <p:sp>
        <p:nvSpPr>
          <p:cNvPr id="655" name="Google Shape;655;p95"/>
          <p:cNvSpPr txBox="1"/>
          <p:nvPr>
            <p:ph type="title"/>
          </p:nvPr>
        </p:nvSpPr>
        <p:spPr>
          <a:xfrm>
            <a:off x="402275" y="1441900"/>
            <a:ext cx="8520600" cy="13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1260">
              <a:solidFill>
                <a:srgbClr val="980000"/>
              </a:solidFill>
            </a:endParaRPr>
          </a:p>
          <a:p>
            <a:pPr indent="0" lvl="0" marL="0" rtl="0" algn="l">
              <a:spcBef>
                <a:spcPts val="0"/>
              </a:spcBef>
              <a:spcAft>
                <a:spcPts val="0"/>
              </a:spcAft>
              <a:buSzPts val="990"/>
              <a:buNone/>
            </a:pPr>
            <a:r>
              <a:rPr lang="en" sz="1679"/>
              <a:t>This report is regarding visualizing </a:t>
            </a:r>
            <a:r>
              <a:rPr lang="en" sz="1679" u="sng">
                <a:solidFill>
                  <a:srgbClr val="4A86E8"/>
                </a:solidFill>
              </a:rPr>
              <a:t>Geomagnetic Induced Current </a:t>
            </a:r>
            <a:r>
              <a:rPr lang="en" sz="1679">
                <a:solidFill>
                  <a:schemeClr val="lt1"/>
                </a:solidFill>
              </a:rPr>
              <a:t>(GIC)</a:t>
            </a:r>
            <a:r>
              <a:rPr lang="en" sz="1679"/>
              <a:t> </a:t>
            </a:r>
            <a:r>
              <a:rPr lang="en" sz="1679" u="sng">
                <a:solidFill>
                  <a:srgbClr val="4A86E8"/>
                </a:solidFill>
              </a:rPr>
              <a:t>extreme</a:t>
            </a:r>
            <a:r>
              <a:rPr lang="en" sz="1679"/>
              <a:t> measured values on a real world map</a:t>
            </a:r>
            <a:endParaRPr sz="1679"/>
          </a:p>
          <a:p>
            <a:pPr indent="0" lvl="0" marL="0" rtl="0" algn="l">
              <a:spcBef>
                <a:spcPts val="0"/>
              </a:spcBef>
              <a:spcAft>
                <a:spcPts val="0"/>
              </a:spcAft>
              <a:buSzPts val="990"/>
              <a:buNone/>
            </a:pPr>
            <a:r>
              <a:rPr lang="en" sz="1679"/>
              <a:t>We extracted the </a:t>
            </a:r>
            <a:r>
              <a:rPr lang="en" sz="1679">
                <a:solidFill>
                  <a:srgbClr val="4A86E8"/>
                </a:solidFill>
              </a:rPr>
              <a:t>extreme values</a:t>
            </a:r>
            <a:r>
              <a:rPr lang="en" sz="1679"/>
              <a:t> from every stations(location) from every events</a:t>
            </a:r>
            <a:endParaRPr sz="1679"/>
          </a:p>
          <a:p>
            <a:pPr indent="0" lvl="0" marL="0" rtl="0" algn="l">
              <a:spcBef>
                <a:spcPts val="0"/>
              </a:spcBef>
              <a:spcAft>
                <a:spcPts val="0"/>
              </a:spcAft>
              <a:buSzPts val="990"/>
              <a:buNone/>
            </a:pPr>
            <a:r>
              <a:rPr lang="en" sz="1600">
                <a:solidFill>
                  <a:schemeClr val="lt1"/>
                </a:solidFill>
              </a:rPr>
              <a:t>An </a:t>
            </a:r>
            <a:r>
              <a:rPr lang="en" sz="1600" u="sng">
                <a:solidFill>
                  <a:schemeClr val="lt1"/>
                </a:solidFill>
              </a:rPr>
              <a:t>Event</a:t>
            </a:r>
            <a:r>
              <a:rPr lang="en" sz="1600">
                <a:solidFill>
                  <a:schemeClr val="lt1"/>
                </a:solidFill>
              </a:rPr>
              <a:t> means during specific times there are </a:t>
            </a:r>
            <a:r>
              <a:rPr lang="en" sz="1600">
                <a:solidFill>
                  <a:srgbClr val="4A86E8"/>
                </a:solidFill>
              </a:rPr>
              <a:t>abnormal</a:t>
            </a:r>
            <a:r>
              <a:rPr lang="en" sz="1600">
                <a:solidFill>
                  <a:schemeClr val="lt1"/>
                </a:solidFill>
              </a:rPr>
              <a:t> GIC values</a:t>
            </a:r>
            <a:endParaRPr sz="16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659" name="Shape 659"/>
        <p:cNvGrpSpPr/>
        <p:nvPr/>
      </p:nvGrpSpPr>
      <p:grpSpPr>
        <a:xfrm>
          <a:off x="0" y="0"/>
          <a:ext cx="0" cy="0"/>
          <a:chOff x="0" y="0"/>
          <a:chExt cx="0" cy="0"/>
        </a:xfrm>
      </p:grpSpPr>
      <p:sp>
        <p:nvSpPr>
          <p:cNvPr id="660" name="Google Shape;660;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61" name="Google Shape;661;p96"/>
          <p:cNvSpPr txBox="1"/>
          <p:nvPr>
            <p:ph type="title"/>
          </p:nvPr>
        </p:nvSpPr>
        <p:spPr>
          <a:xfrm>
            <a:off x="218875" y="4047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May. 31. </a:t>
            </a:r>
            <a:r>
              <a:rPr lang="en"/>
              <a:t>2013</a:t>
            </a:r>
            <a:endParaRPr/>
          </a:p>
        </p:txBody>
      </p:sp>
      <p:pic>
        <p:nvPicPr>
          <p:cNvPr id="662" name="Google Shape;662;p96"/>
          <p:cNvPicPr preferRelativeResize="0"/>
          <p:nvPr/>
        </p:nvPicPr>
        <p:blipFill>
          <a:blip r:embed="rId3">
            <a:alphaModFix/>
          </a:blip>
          <a:stretch>
            <a:fillRect/>
          </a:stretch>
        </p:blipFill>
        <p:spPr>
          <a:xfrm>
            <a:off x="0" y="1193249"/>
            <a:ext cx="9143998" cy="3950250"/>
          </a:xfrm>
          <a:prstGeom prst="rect">
            <a:avLst/>
          </a:prstGeom>
          <a:noFill/>
          <a:ln>
            <a:noFill/>
          </a:ln>
        </p:spPr>
      </p:pic>
      <p:sp>
        <p:nvSpPr>
          <p:cNvPr id="663" name="Google Shape;663;p96"/>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664" name="Google Shape;664;p96"/>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1000">
                <a:solidFill>
                  <a:schemeClr val="dk2"/>
                </a:solidFill>
                <a:latin typeface="Source Sans Pro"/>
                <a:ea typeface="Source Sans Pro"/>
                <a:cs typeface="Source Sans Pro"/>
                <a:sym typeface="Source Sans Pro"/>
              </a:rPr>
              <a:t>amp</a:t>
            </a:r>
            <a:endParaRPr>
              <a:latin typeface="Source Sans Pro"/>
              <a:ea typeface="Source Sans Pro"/>
              <a:cs typeface="Source Sans Pro"/>
              <a:sym typeface="Source Sans Pro"/>
            </a:endParaRPr>
          </a:p>
        </p:txBody>
      </p:sp>
      <p:sp>
        <p:nvSpPr>
          <p:cNvPr id="665" name="Google Shape;665;p96"/>
          <p:cNvSpPr/>
          <p:nvPr/>
        </p:nvSpPr>
        <p:spPr>
          <a:xfrm>
            <a:off x="1124750" y="345385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Source Sans Pro"/>
              <a:ea typeface="Source Sans Pro"/>
              <a:cs typeface="Source Sans Pro"/>
              <a:sym typeface="Source Sans Pr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669" name="Shape 669"/>
        <p:cNvGrpSpPr/>
        <p:nvPr/>
      </p:nvGrpSpPr>
      <p:grpSpPr>
        <a:xfrm>
          <a:off x="0" y="0"/>
          <a:ext cx="0" cy="0"/>
          <a:chOff x="0" y="0"/>
          <a:chExt cx="0" cy="0"/>
        </a:xfrm>
      </p:grpSpPr>
      <p:sp>
        <p:nvSpPr>
          <p:cNvPr id="670" name="Google Shape;670;p9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Oct. 2. 2013 </a:t>
            </a:r>
            <a:endParaRPr/>
          </a:p>
        </p:txBody>
      </p:sp>
      <p:sp>
        <p:nvSpPr>
          <p:cNvPr id="671" name="Google Shape;671;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2" name="Google Shape;672;p97"/>
          <p:cNvPicPr preferRelativeResize="0"/>
          <p:nvPr/>
        </p:nvPicPr>
        <p:blipFill>
          <a:blip r:embed="rId3">
            <a:alphaModFix/>
          </a:blip>
          <a:stretch>
            <a:fillRect/>
          </a:stretch>
        </p:blipFill>
        <p:spPr>
          <a:xfrm>
            <a:off x="0" y="1232293"/>
            <a:ext cx="9144000" cy="3911214"/>
          </a:xfrm>
          <a:prstGeom prst="rect">
            <a:avLst/>
          </a:prstGeom>
          <a:noFill/>
          <a:ln>
            <a:noFill/>
          </a:ln>
        </p:spPr>
      </p:pic>
      <p:sp>
        <p:nvSpPr>
          <p:cNvPr id="673" name="Google Shape;673;p97"/>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4" name="Google Shape;674;p97"/>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75" name="Google Shape;675;p97"/>
          <p:cNvSpPr/>
          <p:nvPr/>
        </p:nvSpPr>
        <p:spPr>
          <a:xfrm>
            <a:off x="1124750" y="345385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679" name="Shape 679"/>
        <p:cNvGrpSpPr/>
        <p:nvPr/>
      </p:nvGrpSpPr>
      <p:grpSpPr>
        <a:xfrm>
          <a:off x="0" y="0"/>
          <a:ext cx="0" cy="0"/>
          <a:chOff x="0" y="0"/>
          <a:chExt cx="0" cy="0"/>
        </a:xfrm>
      </p:grpSpPr>
      <p:sp>
        <p:nvSpPr>
          <p:cNvPr id="680" name="Google Shape;680;p98"/>
          <p:cNvSpPr txBox="1"/>
          <p:nvPr>
            <p:ph type="title"/>
          </p:nvPr>
        </p:nvSpPr>
        <p:spPr>
          <a:xfrm>
            <a:off x="311700" y="4728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March. 17. 2015 </a:t>
            </a:r>
            <a:endParaRPr/>
          </a:p>
        </p:txBody>
      </p:sp>
      <p:sp>
        <p:nvSpPr>
          <p:cNvPr id="681" name="Google Shape;681;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2" name="Google Shape;682;p98"/>
          <p:cNvPicPr preferRelativeResize="0"/>
          <p:nvPr/>
        </p:nvPicPr>
        <p:blipFill>
          <a:blip r:embed="rId3">
            <a:alphaModFix/>
          </a:blip>
          <a:stretch>
            <a:fillRect/>
          </a:stretch>
        </p:blipFill>
        <p:spPr>
          <a:xfrm>
            <a:off x="0" y="1181807"/>
            <a:ext cx="9144000" cy="3961686"/>
          </a:xfrm>
          <a:prstGeom prst="rect">
            <a:avLst/>
          </a:prstGeom>
          <a:noFill/>
          <a:ln>
            <a:noFill/>
          </a:ln>
        </p:spPr>
      </p:pic>
      <p:sp>
        <p:nvSpPr>
          <p:cNvPr id="683" name="Google Shape;683;p98"/>
          <p:cNvSpPr/>
          <p:nvPr/>
        </p:nvSpPr>
        <p:spPr>
          <a:xfrm>
            <a:off x="65375" y="3953125"/>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4" name="Google Shape;684;p98"/>
          <p:cNvSpPr/>
          <p:nvPr/>
        </p:nvSpPr>
        <p:spPr>
          <a:xfrm>
            <a:off x="1813500" y="3953125"/>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85" name="Google Shape;685;p98"/>
          <p:cNvSpPr/>
          <p:nvPr/>
        </p:nvSpPr>
        <p:spPr>
          <a:xfrm>
            <a:off x="1137125" y="335490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689" name="Shape 689"/>
        <p:cNvGrpSpPr/>
        <p:nvPr/>
      </p:nvGrpSpPr>
      <p:grpSpPr>
        <a:xfrm>
          <a:off x="0" y="0"/>
          <a:ext cx="0" cy="0"/>
          <a:chOff x="0" y="0"/>
          <a:chExt cx="0" cy="0"/>
        </a:xfrm>
      </p:grpSpPr>
      <p:sp>
        <p:nvSpPr>
          <p:cNvPr id="690" name="Google Shape;690;p9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Jun. 22. 2015</a:t>
            </a:r>
            <a:endParaRPr/>
          </a:p>
        </p:txBody>
      </p:sp>
      <p:sp>
        <p:nvSpPr>
          <p:cNvPr id="691" name="Google Shape;691;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2" name="Google Shape;692;p99"/>
          <p:cNvPicPr preferRelativeResize="0"/>
          <p:nvPr/>
        </p:nvPicPr>
        <p:blipFill>
          <a:blip r:embed="rId3">
            <a:alphaModFix/>
          </a:blip>
          <a:stretch>
            <a:fillRect/>
          </a:stretch>
        </p:blipFill>
        <p:spPr>
          <a:xfrm>
            <a:off x="0" y="1200910"/>
            <a:ext cx="9144002" cy="3942581"/>
          </a:xfrm>
          <a:prstGeom prst="rect">
            <a:avLst/>
          </a:prstGeom>
          <a:noFill/>
          <a:ln>
            <a:noFill/>
          </a:ln>
        </p:spPr>
      </p:pic>
      <p:sp>
        <p:nvSpPr>
          <p:cNvPr id="693" name="Google Shape;693;p99"/>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4" name="Google Shape;694;p99"/>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5" name="Google Shape;695;p99"/>
          <p:cNvSpPr/>
          <p:nvPr/>
        </p:nvSpPr>
        <p:spPr>
          <a:xfrm>
            <a:off x="1124750" y="345385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699" name="Shape 699"/>
        <p:cNvGrpSpPr/>
        <p:nvPr/>
      </p:nvGrpSpPr>
      <p:grpSpPr>
        <a:xfrm>
          <a:off x="0" y="0"/>
          <a:ext cx="0" cy="0"/>
          <a:chOff x="0" y="0"/>
          <a:chExt cx="0" cy="0"/>
        </a:xfrm>
      </p:grpSpPr>
      <p:sp>
        <p:nvSpPr>
          <p:cNvPr id="700" name="Google Shape;700;p10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Sep. 11. 2015</a:t>
            </a:r>
            <a:endParaRPr/>
          </a:p>
        </p:txBody>
      </p:sp>
      <p:sp>
        <p:nvSpPr>
          <p:cNvPr id="701" name="Google Shape;701;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2" name="Google Shape;702;p100"/>
          <p:cNvPicPr preferRelativeResize="0"/>
          <p:nvPr/>
        </p:nvPicPr>
        <p:blipFill>
          <a:blip r:embed="rId3">
            <a:alphaModFix/>
          </a:blip>
          <a:stretch>
            <a:fillRect/>
          </a:stretch>
        </p:blipFill>
        <p:spPr>
          <a:xfrm>
            <a:off x="0" y="1196298"/>
            <a:ext cx="9144000" cy="3947205"/>
          </a:xfrm>
          <a:prstGeom prst="rect">
            <a:avLst/>
          </a:prstGeom>
          <a:noFill/>
          <a:ln>
            <a:noFill/>
          </a:ln>
        </p:spPr>
      </p:pic>
      <p:sp>
        <p:nvSpPr>
          <p:cNvPr id="703" name="Google Shape;703;p100"/>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4" name="Google Shape;704;p100"/>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5" name="Google Shape;705;p100"/>
          <p:cNvSpPr/>
          <p:nvPr/>
        </p:nvSpPr>
        <p:spPr>
          <a:xfrm>
            <a:off x="1124750" y="345385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09" name="Shape 709"/>
        <p:cNvGrpSpPr/>
        <p:nvPr/>
      </p:nvGrpSpPr>
      <p:grpSpPr>
        <a:xfrm>
          <a:off x="0" y="0"/>
          <a:ext cx="0" cy="0"/>
          <a:chOff x="0" y="0"/>
          <a:chExt cx="0" cy="0"/>
        </a:xfrm>
      </p:grpSpPr>
      <p:sp>
        <p:nvSpPr>
          <p:cNvPr id="710" name="Google Shape;710;p10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Sep. 19. 2015</a:t>
            </a:r>
            <a:endParaRPr/>
          </a:p>
        </p:txBody>
      </p:sp>
      <p:sp>
        <p:nvSpPr>
          <p:cNvPr id="711" name="Google Shape;711;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2" name="Google Shape;712;p101"/>
          <p:cNvPicPr preferRelativeResize="0"/>
          <p:nvPr/>
        </p:nvPicPr>
        <p:blipFill>
          <a:blip r:embed="rId3">
            <a:alphaModFix/>
          </a:blip>
          <a:stretch>
            <a:fillRect/>
          </a:stretch>
        </p:blipFill>
        <p:spPr>
          <a:xfrm>
            <a:off x="0" y="1206263"/>
            <a:ext cx="9144002" cy="3937224"/>
          </a:xfrm>
          <a:prstGeom prst="rect">
            <a:avLst/>
          </a:prstGeom>
          <a:noFill/>
          <a:ln>
            <a:noFill/>
          </a:ln>
        </p:spPr>
      </p:pic>
      <p:sp>
        <p:nvSpPr>
          <p:cNvPr id="713" name="Google Shape;713;p101"/>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14" name="Google Shape;714;p101"/>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15" name="Google Shape;715;p101"/>
          <p:cNvSpPr/>
          <p:nvPr/>
        </p:nvSpPr>
        <p:spPr>
          <a:xfrm>
            <a:off x="1124750" y="345385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en"/>
              <a:t>Problem</a:t>
            </a:r>
            <a:r>
              <a:rPr lang="en"/>
              <a:t>: </a:t>
            </a:r>
            <a:endParaRPr/>
          </a:p>
          <a:p>
            <a:pPr indent="-323850" lvl="1" marL="914400" rtl="0" algn="l">
              <a:spcBef>
                <a:spcPts val="0"/>
              </a:spcBef>
              <a:spcAft>
                <a:spcPts val="0"/>
              </a:spcAft>
              <a:buSzPts val="1500"/>
              <a:buChar char="○"/>
            </a:pPr>
            <a:r>
              <a:rPr lang="en" sz="1200">
                <a:latin typeface="Calibri"/>
                <a:ea typeface="Calibri"/>
                <a:cs typeface="Calibri"/>
                <a:sym typeface="Calibri"/>
              </a:rPr>
              <a:t>Make sure it is the forecasting time between detecting abnormal dB/dt in the station and hazard occurring in powergrid we have to figure out.</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n" sz="1200">
                <a:latin typeface="Calibri"/>
                <a:ea typeface="Calibri"/>
                <a:cs typeface="Calibri"/>
                <a:sym typeface="Calibri"/>
              </a:rPr>
              <a:t>The Power-grid data regarding hazard do not have exact timing, only month and dates.</a:t>
            </a:r>
            <a:endParaRPr sz="1200">
              <a:latin typeface="Calibri"/>
              <a:ea typeface="Calibri"/>
              <a:cs typeface="Calibri"/>
              <a:sym typeface="Calibri"/>
            </a:endParaRPr>
          </a:p>
          <a:p>
            <a:pPr indent="-323850" lvl="1" marL="914400" rtl="0" algn="l">
              <a:spcBef>
                <a:spcPts val="0"/>
              </a:spcBef>
              <a:spcAft>
                <a:spcPts val="0"/>
              </a:spcAft>
              <a:buSzPts val="1500"/>
              <a:buChar char="○"/>
            </a:pPr>
            <a:r>
              <a:rPr lang="en" sz="1200">
                <a:latin typeface="Calibri"/>
                <a:ea typeface="Calibri"/>
                <a:cs typeface="Calibri"/>
                <a:sym typeface="Calibri"/>
              </a:rPr>
              <a:t>The “</a:t>
            </a:r>
            <a:r>
              <a:rPr lang="en" sz="1200">
                <a:solidFill>
                  <a:schemeClr val="accent1"/>
                </a:solidFill>
                <a:highlight>
                  <a:srgbClr val="FFFFFF"/>
                </a:highlight>
                <a:latin typeface="Calibri"/>
                <a:ea typeface="Calibri"/>
                <a:cs typeface="Calibri"/>
                <a:sym typeface="Calibri"/>
              </a:rPr>
              <a:t>Voltages measured on long grounded electrically conducting lines in North America during several magnetic storms</a:t>
            </a:r>
            <a:r>
              <a:rPr lang="en" sz="1200">
                <a:latin typeface="Calibri"/>
                <a:ea typeface="Calibri"/>
                <a:cs typeface="Calibri"/>
                <a:sym typeface="Calibri"/>
              </a:rPr>
              <a:t>' 'have only the data from 1891-1940. But the superMAG data is from 1980. So maybe we can not use this data.</a:t>
            </a:r>
            <a:endParaRPr sz="1200">
              <a:latin typeface="Calibri"/>
              <a:ea typeface="Calibri"/>
              <a:cs typeface="Calibri"/>
              <a:sym typeface="Calibri"/>
            </a:endParaRPr>
          </a:p>
          <a:p>
            <a:pPr indent="0" lvl="0" marL="0" rtl="0" algn="l">
              <a:spcBef>
                <a:spcPts val="0"/>
              </a:spcBef>
              <a:spcAft>
                <a:spcPts val="0"/>
              </a:spcAft>
              <a:buNone/>
            </a:pPr>
            <a:r>
              <a:t/>
            </a:r>
            <a:endParaRPr sz="1500"/>
          </a:p>
          <a:p>
            <a:pPr indent="-342900" lvl="0" marL="457200" rtl="0" algn="l">
              <a:spcBef>
                <a:spcPts val="0"/>
              </a:spcBef>
              <a:spcAft>
                <a:spcPts val="0"/>
              </a:spcAft>
              <a:buSzPts val="1800"/>
              <a:buChar char="●"/>
            </a:pPr>
            <a:r>
              <a:rPr b="1" lang="en"/>
              <a:t>Next Steps:</a:t>
            </a:r>
            <a:endParaRPr b="1"/>
          </a:p>
          <a:p>
            <a:pPr indent="-304800" lvl="1" marL="914400" rtl="0" algn="l">
              <a:spcBef>
                <a:spcPts val="0"/>
              </a:spcBef>
              <a:spcAft>
                <a:spcPts val="0"/>
              </a:spcAft>
              <a:buSzPts val="1200"/>
              <a:buChar char="○"/>
            </a:pPr>
            <a:r>
              <a:rPr lang="en" sz="1200"/>
              <a:t>Look into NERC dataset and try integrating into our current analysis</a:t>
            </a:r>
            <a:endParaRPr sz="1200"/>
          </a:p>
          <a:p>
            <a:pPr indent="-304800" lvl="1" marL="914400" rtl="0" algn="l">
              <a:spcBef>
                <a:spcPts val="0"/>
              </a:spcBef>
              <a:spcAft>
                <a:spcPts val="0"/>
              </a:spcAft>
              <a:buSzPts val="1200"/>
              <a:buChar char="○"/>
            </a:pPr>
            <a:r>
              <a:rPr lang="en" sz="1200">
                <a:latin typeface="Calibri"/>
                <a:ea typeface="Calibri"/>
                <a:cs typeface="Calibri"/>
                <a:sym typeface="Calibri"/>
              </a:rPr>
              <a:t>Figure out the interaction between CME and GIC for prediction analysis.</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n" sz="1200">
                <a:latin typeface="Calibri"/>
                <a:ea typeface="Calibri"/>
                <a:cs typeface="Calibri"/>
                <a:sym typeface="Calibri"/>
              </a:rPr>
              <a:t>Detect and analyze the interaction between SEP, GCRs, EUV and ionosphere in advance.</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n" sz="1200">
                <a:latin typeface="Calibri"/>
                <a:ea typeface="Calibri"/>
                <a:cs typeface="Calibri"/>
                <a:sym typeface="Calibri"/>
              </a:rPr>
              <a:t>Try to figure out current forecasting ability </a:t>
            </a:r>
            <a:endParaRPr sz="12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45720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Clr>
                <a:schemeClr val="dk2"/>
              </a:buClr>
              <a:buSzPts val="1100"/>
              <a:buFont typeface="Arial"/>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19" name="Shape 719"/>
        <p:cNvGrpSpPr/>
        <p:nvPr/>
      </p:nvGrpSpPr>
      <p:grpSpPr>
        <a:xfrm>
          <a:off x="0" y="0"/>
          <a:ext cx="0" cy="0"/>
          <a:chOff x="0" y="0"/>
          <a:chExt cx="0" cy="0"/>
        </a:xfrm>
      </p:grpSpPr>
      <p:sp>
        <p:nvSpPr>
          <p:cNvPr id="720" name="Google Shape;720;p10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Oct. 6. 2015</a:t>
            </a:r>
            <a:endParaRPr/>
          </a:p>
        </p:txBody>
      </p:sp>
      <p:sp>
        <p:nvSpPr>
          <p:cNvPr id="721" name="Google Shape;721;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2" name="Google Shape;722;p102"/>
          <p:cNvPicPr preferRelativeResize="0"/>
          <p:nvPr/>
        </p:nvPicPr>
        <p:blipFill>
          <a:blip r:embed="rId3">
            <a:alphaModFix/>
          </a:blip>
          <a:stretch>
            <a:fillRect/>
          </a:stretch>
        </p:blipFill>
        <p:spPr>
          <a:xfrm>
            <a:off x="0" y="1152471"/>
            <a:ext cx="9143999" cy="3964907"/>
          </a:xfrm>
          <a:prstGeom prst="rect">
            <a:avLst/>
          </a:prstGeom>
          <a:noFill/>
          <a:ln>
            <a:noFill/>
          </a:ln>
        </p:spPr>
      </p:pic>
      <p:sp>
        <p:nvSpPr>
          <p:cNvPr id="723" name="Google Shape;723;p102"/>
          <p:cNvSpPr/>
          <p:nvPr/>
        </p:nvSpPr>
        <p:spPr>
          <a:xfrm>
            <a:off x="65375" y="394075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4" name="Google Shape;724;p102"/>
          <p:cNvSpPr/>
          <p:nvPr/>
        </p:nvSpPr>
        <p:spPr>
          <a:xfrm>
            <a:off x="1813500" y="394075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25" name="Google Shape;725;p102"/>
          <p:cNvSpPr/>
          <p:nvPr/>
        </p:nvSpPr>
        <p:spPr>
          <a:xfrm>
            <a:off x="1124750" y="339200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29" name="Shape 729"/>
        <p:cNvGrpSpPr/>
        <p:nvPr/>
      </p:nvGrpSpPr>
      <p:grpSpPr>
        <a:xfrm>
          <a:off x="0" y="0"/>
          <a:ext cx="0" cy="0"/>
          <a:chOff x="0" y="0"/>
          <a:chExt cx="0" cy="0"/>
        </a:xfrm>
      </p:grpSpPr>
      <p:sp>
        <p:nvSpPr>
          <p:cNvPr id="730" name="Google Shape;730;p10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 20. 2015</a:t>
            </a:r>
            <a:endParaRPr/>
          </a:p>
        </p:txBody>
      </p:sp>
      <p:sp>
        <p:nvSpPr>
          <p:cNvPr id="731" name="Google Shape;731;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2" name="Google Shape;732;p103"/>
          <p:cNvPicPr preferRelativeResize="0"/>
          <p:nvPr/>
        </p:nvPicPr>
        <p:blipFill>
          <a:blip r:embed="rId3">
            <a:alphaModFix/>
          </a:blip>
          <a:stretch>
            <a:fillRect/>
          </a:stretch>
        </p:blipFill>
        <p:spPr>
          <a:xfrm>
            <a:off x="0" y="1152482"/>
            <a:ext cx="9144001" cy="3970986"/>
          </a:xfrm>
          <a:prstGeom prst="rect">
            <a:avLst/>
          </a:prstGeom>
          <a:noFill/>
          <a:ln>
            <a:noFill/>
          </a:ln>
        </p:spPr>
      </p:pic>
      <p:sp>
        <p:nvSpPr>
          <p:cNvPr id="733" name="Google Shape;733;p103"/>
          <p:cNvSpPr/>
          <p:nvPr/>
        </p:nvSpPr>
        <p:spPr>
          <a:xfrm>
            <a:off x="65375" y="396330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4" name="Google Shape;734;p103"/>
          <p:cNvSpPr/>
          <p:nvPr/>
        </p:nvSpPr>
        <p:spPr>
          <a:xfrm>
            <a:off x="1822775" y="39633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35" name="Google Shape;735;p103"/>
          <p:cNvSpPr/>
          <p:nvPr/>
        </p:nvSpPr>
        <p:spPr>
          <a:xfrm>
            <a:off x="1161825" y="3404375"/>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39" name="Shape 739"/>
        <p:cNvGrpSpPr/>
        <p:nvPr/>
      </p:nvGrpSpPr>
      <p:grpSpPr>
        <a:xfrm>
          <a:off x="0" y="0"/>
          <a:ext cx="0" cy="0"/>
          <a:chOff x="0" y="0"/>
          <a:chExt cx="0" cy="0"/>
        </a:xfrm>
      </p:grpSpPr>
      <p:sp>
        <p:nvSpPr>
          <p:cNvPr id="740" name="Google Shape;740;p10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May. 27. 2017</a:t>
            </a:r>
            <a:endParaRPr/>
          </a:p>
        </p:txBody>
      </p:sp>
      <p:sp>
        <p:nvSpPr>
          <p:cNvPr id="741" name="Google Shape;741;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2" name="Google Shape;742;p104"/>
          <p:cNvPicPr preferRelativeResize="0"/>
          <p:nvPr/>
        </p:nvPicPr>
        <p:blipFill>
          <a:blip r:embed="rId3">
            <a:alphaModFix/>
          </a:blip>
          <a:stretch>
            <a:fillRect/>
          </a:stretch>
        </p:blipFill>
        <p:spPr>
          <a:xfrm>
            <a:off x="0" y="1181455"/>
            <a:ext cx="9144000" cy="3962040"/>
          </a:xfrm>
          <a:prstGeom prst="rect">
            <a:avLst/>
          </a:prstGeom>
          <a:noFill/>
          <a:ln>
            <a:noFill/>
          </a:ln>
        </p:spPr>
      </p:pic>
      <p:sp>
        <p:nvSpPr>
          <p:cNvPr id="743" name="Google Shape;743;p104"/>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4" name="Google Shape;744;p104"/>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45" name="Google Shape;745;p104"/>
          <p:cNvSpPr/>
          <p:nvPr/>
        </p:nvSpPr>
        <p:spPr>
          <a:xfrm>
            <a:off x="1171175" y="3416725"/>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49" name="Shape 749"/>
        <p:cNvGrpSpPr/>
        <p:nvPr/>
      </p:nvGrpSpPr>
      <p:grpSpPr>
        <a:xfrm>
          <a:off x="0" y="0"/>
          <a:ext cx="0" cy="0"/>
          <a:chOff x="0" y="0"/>
          <a:chExt cx="0" cy="0"/>
        </a:xfrm>
      </p:grpSpPr>
      <p:sp>
        <p:nvSpPr>
          <p:cNvPr id="750" name="Google Shape;750;p10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Sep. 7. 2017</a:t>
            </a:r>
            <a:endParaRPr/>
          </a:p>
        </p:txBody>
      </p:sp>
      <p:sp>
        <p:nvSpPr>
          <p:cNvPr id="751" name="Google Shape;751;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2" name="Google Shape;752;p105"/>
          <p:cNvPicPr preferRelativeResize="0"/>
          <p:nvPr/>
        </p:nvPicPr>
        <p:blipFill>
          <a:blip r:embed="rId3">
            <a:alphaModFix/>
          </a:blip>
          <a:stretch>
            <a:fillRect/>
          </a:stretch>
        </p:blipFill>
        <p:spPr>
          <a:xfrm>
            <a:off x="0" y="1177160"/>
            <a:ext cx="9143998" cy="3966330"/>
          </a:xfrm>
          <a:prstGeom prst="rect">
            <a:avLst/>
          </a:prstGeom>
          <a:noFill/>
          <a:ln>
            <a:noFill/>
          </a:ln>
        </p:spPr>
      </p:pic>
      <p:sp>
        <p:nvSpPr>
          <p:cNvPr id="753" name="Google Shape;753;p105"/>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4" name="Google Shape;754;p105"/>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5" name="Google Shape;755;p105"/>
          <p:cNvSpPr/>
          <p:nvPr/>
        </p:nvSpPr>
        <p:spPr>
          <a:xfrm>
            <a:off x="1143325" y="3435275"/>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59" name="Shape 759"/>
        <p:cNvGrpSpPr/>
        <p:nvPr/>
      </p:nvGrpSpPr>
      <p:grpSpPr>
        <a:xfrm>
          <a:off x="0" y="0"/>
          <a:ext cx="0" cy="0"/>
          <a:chOff x="0" y="0"/>
          <a:chExt cx="0" cy="0"/>
        </a:xfrm>
      </p:grpSpPr>
      <p:sp>
        <p:nvSpPr>
          <p:cNvPr id="760" name="Google Shape;760;p10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Sep. 27. 2017</a:t>
            </a:r>
            <a:endParaRPr/>
          </a:p>
        </p:txBody>
      </p:sp>
      <p:sp>
        <p:nvSpPr>
          <p:cNvPr id="761" name="Google Shape;761;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2" name="Google Shape;762;p106"/>
          <p:cNvPicPr preferRelativeResize="0"/>
          <p:nvPr/>
        </p:nvPicPr>
        <p:blipFill>
          <a:blip r:embed="rId3">
            <a:alphaModFix/>
          </a:blip>
          <a:stretch>
            <a:fillRect/>
          </a:stretch>
        </p:blipFill>
        <p:spPr>
          <a:xfrm>
            <a:off x="0" y="1167149"/>
            <a:ext cx="9144001" cy="3976352"/>
          </a:xfrm>
          <a:prstGeom prst="rect">
            <a:avLst/>
          </a:prstGeom>
          <a:noFill/>
          <a:ln>
            <a:noFill/>
          </a:ln>
        </p:spPr>
      </p:pic>
      <p:sp>
        <p:nvSpPr>
          <p:cNvPr id="763" name="Google Shape;763;p106"/>
          <p:cNvSpPr/>
          <p:nvPr/>
        </p:nvSpPr>
        <p:spPr>
          <a:xfrm>
            <a:off x="102500" y="3965475"/>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4" name="Google Shape;764;p106"/>
          <p:cNvSpPr/>
          <p:nvPr/>
        </p:nvSpPr>
        <p:spPr>
          <a:xfrm>
            <a:off x="1850625" y="3965475"/>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5" name="Google Shape;765;p106"/>
          <p:cNvSpPr/>
          <p:nvPr/>
        </p:nvSpPr>
        <p:spPr>
          <a:xfrm>
            <a:off x="1161875" y="3416725"/>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69" name="Shape 769"/>
        <p:cNvGrpSpPr/>
        <p:nvPr/>
      </p:nvGrpSpPr>
      <p:grpSpPr>
        <a:xfrm>
          <a:off x="0" y="0"/>
          <a:ext cx="0" cy="0"/>
          <a:chOff x="0" y="0"/>
          <a:chExt cx="0" cy="0"/>
        </a:xfrm>
      </p:grpSpPr>
      <p:sp>
        <p:nvSpPr>
          <p:cNvPr id="770" name="Google Shape;770;p10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 25. 2018 </a:t>
            </a:r>
            <a:endParaRPr/>
          </a:p>
        </p:txBody>
      </p:sp>
      <p:sp>
        <p:nvSpPr>
          <p:cNvPr id="771" name="Google Shape;771;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2" name="Google Shape;772;p107"/>
          <p:cNvPicPr preferRelativeResize="0"/>
          <p:nvPr/>
        </p:nvPicPr>
        <p:blipFill>
          <a:blip r:embed="rId3">
            <a:alphaModFix/>
          </a:blip>
          <a:stretch>
            <a:fillRect/>
          </a:stretch>
        </p:blipFill>
        <p:spPr>
          <a:xfrm>
            <a:off x="0" y="1211642"/>
            <a:ext cx="9144002" cy="3931867"/>
          </a:xfrm>
          <a:prstGeom prst="rect">
            <a:avLst/>
          </a:prstGeom>
          <a:noFill/>
          <a:ln>
            <a:noFill/>
          </a:ln>
        </p:spPr>
      </p:pic>
      <p:sp>
        <p:nvSpPr>
          <p:cNvPr id="773" name="Google Shape;773;p107"/>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4" name="Google Shape;774;p107"/>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5" name="Google Shape;775;p107"/>
          <p:cNvSpPr/>
          <p:nvPr/>
        </p:nvSpPr>
        <p:spPr>
          <a:xfrm>
            <a:off x="1124750" y="345385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79" name="Shape 779"/>
        <p:cNvGrpSpPr/>
        <p:nvPr/>
      </p:nvGrpSpPr>
      <p:grpSpPr>
        <a:xfrm>
          <a:off x="0" y="0"/>
          <a:ext cx="0" cy="0"/>
          <a:chOff x="0" y="0"/>
          <a:chExt cx="0" cy="0"/>
        </a:xfrm>
      </p:grpSpPr>
      <p:sp>
        <p:nvSpPr>
          <p:cNvPr id="780" name="Google Shape;780;p10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May. 12. 2021</a:t>
            </a:r>
            <a:endParaRPr/>
          </a:p>
        </p:txBody>
      </p:sp>
      <p:sp>
        <p:nvSpPr>
          <p:cNvPr id="781" name="Google Shape;781;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2" name="Google Shape;782;p108"/>
          <p:cNvPicPr preferRelativeResize="0"/>
          <p:nvPr/>
        </p:nvPicPr>
        <p:blipFill>
          <a:blip r:embed="rId3">
            <a:alphaModFix/>
          </a:blip>
          <a:stretch>
            <a:fillRect/>
          </a:stretch>
        </p:blipFill>
        <p:spPr>
          <a:xfrm>
            <a:off x="0" y="1200192"/>
            <a:ext cx="9144000" cy="3943317"/>
          </a:xfrm>
          <a:prstGeom prst="rect">
            <a:avLst/>
          </a:prstGeom>
          <a:noFill/>
          <a:ln>
            <a:noFill/>
          </a:ln>
        </p:spPr>
      </p:pic>
      <p:sp>
        <p:nvSpPr>
          <p:cNvPr id="783" name="Google Shape;783;p108"/>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84" name="Google Shape;784;p108"/>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85" name="Google Shape;785;p108"/>
          <p:cNvSpPr/>
          <p:nvPr/>
        </p:nvSpPr>
        <p:spPr>
          <a:xfrm>
            <a:off x="1143325" y="342600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89" name="Shape 789"/>
        <p:cNvGrpSpPr/>
        <p:nvPr/>
      </p:nvGrpSpPr>
      <p:grpSpPr>
        <a:xfrm>
          <a:off x="0" y="0"/>
          <a:ext cx="0" cy="0"/>
          <a:chOff x="0" y="0"/>
          <a:chExt cx="0" cy="0"/>
        </a:xfrm>
      </p:grpSpPr>
      <p:sp>
        <p:nvSpPr>
          <p:cNvPr id="790" name="Google Shape;790;p10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Nov. 3. 2021</a:t>
            </a:r>
            <a:endParaRPr/>
          </a:p>
        </p:txBody>
      </p:sp>
      <p:sp>
        <p:nvSpPr>
          <p:cNvPr id="791" name="Google Shape;791;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2" name="Google Shape;792;p109"/>
          <p:cNvPicPr preferRelativeResize="0"/>
          <p:nvPr/>
        </p:nvPicPr>
        <p:blipFill>
          <a:blip r:embed="rId3">
            <a:alphaModFix/>
          </a:blip>
          <a:stretch>
            <a:fillRect/>
          </a:stretch>
        </p:blipFill>
        <p:spPr>
          <a:xfrm>
            <a:off x="0" y="1200192"/>
            <a:ext cx="9144000" cy="3943317"/>
          </a:xfrm>
          <a:prstGeom prst="rect">
            <a:avLst/>
          </a:prstGeom>
          <a:noFill/>
          <a:ln>
            <a:noFill/>
          </a:ln>
        </p:spPr>
      </p:pic>
      <p:sp>
        <p:nvSpPr>
          <p:cNvPr id="793" name="Google Shape;793;p109"/>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4" name="Google Shape;794;p109"/>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5" name="Google Shape;795;p109"/>
          <p:cNvSpPr/>
          <p:nvPr/>
        </p:nvSpPr>
        <p:spPr>
          <a:xfrm>
            <a:off x="1134050" y="3407425"/>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799" name="Shape 799"/>
        <p:cNvGrpSpPr/>
        <p:nvPr/>
      </p:nvGrpSpPr>
      <p:grpSpPr>
        <a:xfrm>
          <a:off x="0" y="0"/>
          <a:ext cx="0" cy="0"/>
          <a:chOff x="0" y="0"/>
          <a:chExt cx="0" cy="0"/>
        </a:xfrm>
      </p:grpSpPr>
      <p:sp>
        <p:nvSpPr>
          <p:cNvPr id="800" name="Google Shape;800;p11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Apr. 9. 2022</a:t>
            </a:r>
            <a:endParaRPr/>
          </a:p>
        </p:txBody>
      </p:sp>
      <p:sp>
        <p:nvSpPr>
          <p:cNvPr id="801" name="Google Shape;801;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2" name="Google Shape;802;p110"/>
          <p:cNvPicPr preferRelativeResize="0"/>
          <p:nvPr/>
        </p:nvPicPr>
        <p:blipFill>
          <a:blip r:embed="rId3">
            <a:alphaModFix/>
          </a:blip>
          <a:stretch>
            <a:fillRect/>
          </a:stretch>
        </p:blipFill>
        <p:spPr>
          <a:xfrm>
            <a:off x="0" y="1193250"/>
            <a:ext cx="9143998" cy="3950250"/>
          </a:xfrm>
          <a:prstGeom prst="rect">
            <a:avLst/>
          </a:prstGeom>
          <a:noFill/>
          <a:ln>
            <a:noFill/>
          </a:ln>
        </p:spPr>
      </p:pic>
      <p:sp>
        <p:nvSpPr>
          <p:cNvPr id="803" name="Google Shape;803;p110"/>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4" name="Google Shape;804;p110"/>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5" name="Google Shape;805;p110"/>
          <p:cNvSpPr/>
          <p:nvPr/>
        </p:nvSpPr>
        <p:spPr>
          <a:xfrm>
            <a:off x="1124750" y="3407450"/>
            <a:ext cx="507300" cy="2271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809" name="Shape 809"/>
        <p:cNvGrpSpPr/>
        <p:nvPr/>
      </p:nvGrpSpPr>
      <p:grpSpPr>
        <a:xfrm>
          <a:off x="0" y="0"/>
          <a:ext cx="0" cy="0"/>
          <a:chOff x="0" y="0"/>
          <a:chExt cx="0" cy="0"/>
        </a:xfrm>
      </p:grpSpPr>
      <p:sp>
        <p:nvSpPr>
          <p:cNvPr id="810" name="Google Shape;810;p111"/>
          <p:cNvSpPr txBox="1"/>
          <p:nvPr>
            <p:ph type="title"/>
          </p:nvPr>
        </p:nvSpPr>
        <p:spPr>
          <a:xfrm>
            <a:off x="185700" y="327500"/>
            <a:ext cx="8772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General</a:t>
            </a:r>
            <a:r>
              <a:rPr lang="en" sz="2200"/>
              <a:t> GIC extreme values from every events (2013 ~ 2022)</a:t>
            </a:r>
            <a:endParaRPr sz="2200"/>
          </a:p>
        </p:txBody>
      </p:sp>
      <p:sp>
        <p:nvSpPr>
          <p:cNvPr id="811" name="Google Shape;811;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2" name="Google Shape;812;p111"/>
          <p:cNvPicPr preferRelativeResize="0"/>
          <p:nvPr/>
        </p:nvPicPr>
        <p:blipFill>
          <a:blip r:embed="rId3">
            <a:alphaModFix/>
          </a:blip>
          <a:stretch>
            <a:fillRect/>
          </a:stretch>
        </p:blipFill>
        <p:spPr>
          <a:xfrm>
            <a:off x="0" y="1069750"/>
            <a:ext cx="9144000" cy="4073751"/>
          </a:xfrm>
          <a:prstGeom prst="rect">
            <a:avLst/>
          </a:prstGeom>
          <a:noFill/>
          <a:ln>
            <a:noFill/>
          </a:ln>
        </p:spPr>
      </p:pic>
      <p:sp>
        <p:nvSpPr>
          <p:cNvPr id="813" name="Google Shape;813;p111"/>
          <p:cNvSpPr/>
          <p:nvPr/>
        </p:nvSpPr>
        <p:spPr>
          <a:xfrm>
            <a:off x="65375"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4" name="Google Shape;814;p111"/>
          <p:cNvSpPr/>
          <p:nvPr/>
        </p:nvSpPr>
        <p:spPr>
          <a:xfrm>
            <a:off x="1813500" y="400260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5" name="Google Shape;815;p111"/>
          <p:cNvSpPr/>
          <p:nvPr/>
        </p:nvSpPr>
        <p:spPr>
          <a:xfrm>
            <a:off x="1124750" y="3453850"/>
            <a:ext cx="5073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6" name="Google Shape;816;p111"/>
          <p:cNvSpPr/>
          <p:nvPr/>
        </p:nvSpPr>
        <p:spPr>
          <a:xfrm>
            <a:off x="1025" y="2861625"/>
            <a:ext cx="2376900" cy="2281800"/>
          </a:xfrm>
          <a:prstGeom prst="rect">
            <a:avLst/>
          </a:prstGeom>
          <a:solidFill>
            <a:srgbClr val="3B3B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